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3" r:id="rId10"/>
    <p:sldId id="264" r:id="rId11"/>
    <p:sldId id="267" r:id="rId12"/>
    <p:sldId id="268" r:id="rId13"/>
    <p:sldId id="286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oubag" panose="020B0604020202020204" charset="0"/>
      <p:regular r:id="rId33"/>
    </p:embeddedFont>
    <p:embeddedFont>
      <p:font typeface="Loubag Bold" panose="020B0604020202020204" charset="0"/>
      <p:regular r:id="rId34"/>
    </p:embeddedFont>
    <p:embeddedFont>
      <p:font typeface="TT Commons Pro" panose="020B0604020202020204" charset="0"/>
      <p:regular r:id="rId35"/>
    </p:embeddedFont>
    <p:embeddedFont>
      <p:font typeface="TT Commons Pro Bold" panose="020B0604020202020204" charset="0"/>
      <p:regular r:id="rId36"/>
    </p:embeddedFont>
    <p:embeddedFont>
      <p:font typeface="TT Commons Pro Bold Italics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2" autoAdjust="0"/>
    <p:restoredTop sz="94622" autoAdjust="0"/>
  </p:normalViewPr>
  <p:slideViewPr>
    <p:cSldViewPr>
      <p:cViewPr varScale="1">
        <p:scale>
          <a:sx n="58" d="100"/>
          <a:sy n="58" d="100"/>
        </p:scale>
        <p:origin x="336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3915672"/>
            <a:chOff x="0" y="0"/>
            <a:chExt cx="270933" cy="1031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1031288"/>
            </a:xfrm>
            <a:custGeom>
              <a:avLst/>
              <a:gdLst/>
              <a:ahLst/>
              <a:cxnLst/>
              <a:rect l="l" t="t" r="r" b="b"/>
              <a:pathLst>
                <a:path w="270933" h="1031288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6371328"/>
            <a:ext cx="1028700" cy="3915672"/>
            <a:chOff x="0" y="0"/>
            <a:chExt cx="270933" cy="1031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1031288"/>
            </a:xfrm>
            <a:custGeom>
              <a:avLst/>
              <a:gdLst/>
              <a:ahLst/>
              <a:cxnLst/>
              <a:rect l="l" t="t" r="r" b="b"/>
              <a:pathLst>
                <a:path w="270933" h="1031288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856170"/>
            <a:ext cx="18288000" cy="6616931"/>
          </a:xfrm>
          <a:custGeom>
            <a:avLst/>
            <a:gdLst/>
            <a:ahLst/>
            <a:cxnLst/>
            <a:rect l="l" t="t" r="r" b="b"/>
            <a:pathLst>
              <a:path w="18288000" h="6616931">
                <a:moveTo>
                  <a:pt x="0" y="0"/>
                </a:moveTo>
                <a:lnTo>
                  <a:pt x="18288000" y="0"/>
                </a:lnTo>
                <a:lnTo>
                  <a:pt x="18288000" y="6616931"/>
                </a:lnTo>
                <a:lnTo>
                  <a:pt x="0" y="6616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227828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t="-10563" b="-1056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747007" y="2629259"/>
            <a:ext cx="12809203" cy="5256746"/>
            <a:chOff x="0" y="0"/>
            <a:chExt cx="3373617" cy="13844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73617" cy="1384493"/>
            </a:xfrm>
            <a:custGeom>
              <a:avLst/>
              <a:gdLst/>
              <a:ahLst/>
              <a:cxnLst/>
              <a:rect l="l" t="t" r="r" b="b"/>
              <a:pathLst>
                <a:path w="3373617" h="1384493">
                  <a:moveTo>
                    <a:pt x="0" y="0"/>
                  </a:moveTo>
                  <a:lnTo>
                    <a:pt x="3373617" y="0"/>
                  </a:lnTo>
                  <a:lnTo>
                    <a:pt x="3373617" y="1384493"/>
                  </a:lnTo>
                  <a:lnTo>
                    <a:pt x="0" y="1384493"/>
                  </a:lnTo>
                  <a:close/>
                </a:path>
              </a:pathLst>
            </a:custGeom>
            <a:solidFill>
              <a:srgbClr val="EEE2D0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024416" y="2796003"/>
            <a:ext cx="12254383" cy="4368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</a:pPr>
            <a:r>
              <a:rPr lang="en-US" sz="6500" spc="123" dirty="0">
                <a:solidFill>
                  <a:srgbClr val="96693C"/>
                </a:solidFill>
                <a:latin typeface="Loubag"/>
              </a:rPr>
              <a:t>A web-based Digital Library for finding similar image using Neural Network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43712" y="7290614"/>
            <a:ext cx="8400577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Do Dong Quan - ITITIU19043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222167"/>
            <a:ext cx="1066800" cy="730333"/>
            <a:chOff x="0" y="0"/>
            <a:chExt cx="596362" cy="278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362" cy="278794"/>
            </a:xfrm>
            <a:custGeom>
              <a:avLst/>
              <a:gdLst/>
              <a:ahLst/>
              <a:cxnLst/>
              <a:rect l="l" t="t" r="r" b="b"/>
              <a:pathLst>
                <a:path w="596362" h="278794">
                  <a:moveTo>
                    <a:pt x="0" y="0"/>
                  </a:moveTo>
                  <a:lnTo>
                    <a:pt x="596362" y="0"/>
                  </a:lnTo>
                  <a:lnTo>
                    <a:pt x="596362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39642" y="1803613"/>
            <a:ext cx="5023158" cy="109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 dirty="0">
                <a:solidFill>
                  <a:srgbClr val="96693C"/>
                </a:solidFill>
                <a:latin typeface="Loubag"/>
              </a:rPr>
              <a:t>VGG16: A famous CNN architecture [1]</a:t>
            </a:r>
          </a:p>
        </p:txBody>
      </p:sp>
      <p:sp>
        <p:nvSpPr>
          <p:cNvPr id="8" name="Freeform 8"/>
          <p:cNvSpPr/>
          <p:nvPr/>
        </p:nvSpPr>
        <p:spPr>
          <a:xfrm>
            <a:off x="8013203" y="564473"/>
            <a:ext cx="8750797" cy="4495800"/>
          </a:xfrm>
          <a:custGeom>
            <a:avLst/>
            <a:gdLst/>
            <a:ahLst/>
            <a:cxnLst/>
            <a:rect l="l" t="t" r="r" b="b"/>
            <a:pathLst>
              <a:path w="8229497" h="4391983">
                <a:moveTo>
                  <a:pt x="0" y="0"/>
                </a:moveTo>
                <a:lnTo>
                  <a:pt x="8229496" y="0"/>
                </a:lnTo>
                <a:lnTo>
                  <a:pt x="8229496" y="4391983"/>
                </a:lnTo>
                <a:lnTo>
                  <a:pt x="0" y="4391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25000" y="6018334"/>
            <a:ext cx="6180749" cy="109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 dirty="0">
                <a:solidFill>
                  <a:srgbClr val="96693C"/>
                </a:solidFill>
                <a:latin typeface="Loubag"/>
              </a:rPr>
              <a:t>k-Nearest Neighbor (</a:t>
            </a:r>
            <a:r>
              <a:rPr lang="en-US" sz="3500" spc="66" dirty="0" err="1">
                <a:solidFill>
                  <a:srgbClr val="96693C"/>
                </a:solidFill>
                <a:latin typeface="Loubag"/>
              </a:rPr>
              <a:t>kNN</a:t>
            </a:r>
            <a:r>
              <a:rPr lang="en-US" sz="3500" spc="66" dirty="0">
                <a:solidFill>
                  <a:srgbClr val="96693C"/>
                </a:solidFill>
                <a:latin typeface="Loubag"/>
              </a:rPr>
              <a:t>) for Classification [2]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66801" y="4316323"/>
            <a:ext cx="6561990" cy="4495800"/>
          </a:xfrm>
          <a:custGeom>
            <a:avLst/>
            <a:gdLst/>
            <a:ahLst/>
            <a:cxnLst/>
            <a:rect l="l" t="t" r="r" b="b"/>
            <a:pathLst>
              <a:path w="6038473" h="4614305">
                <a:moveTo>
                  <a:pt x="0" y="0"/>
                </a:moveTo>
                <a:lnTo>
                  <a:pt x="6038473" y="0"/>
                </a:lnTo>
                <a:lnTo>
                  <a:pt x="6038473" y="4614305"/>
                </a:lnTo>
                <a:lnTo>
                  <a:pt x="0" y="461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" t="-5062" r="-595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83260" y="2060915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68618" y="6275636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4B8553BC-D285-4CCE-A492-70C868447087}"/>
              </a:ext>
            </a:extLst>
          </p:cNvPr>
          <p:cNvSpPr txBox="1"/>
          <p:nvPr/>
        </p:nvSpPr>
        <p:spPr>
          <a:xfrm>
            <a:off x="1183260" y="222167"/>
            <a:ext cx="6442769" cy="888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5000" spc="113" dirty="0">
                <a:solidFill>
                  <a:srgbClr val="96693C"/>
                </a:solidFill>
                <a:latin typeface="Loubag"/>
              </a:rPr>
              <a:t>Methodology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D63F9-1E92-49EB-9CB8-6733C5A5145E}"/>
              </a:ext>
            </a:extLst>
          </p:cNvPr>
          <p:cNvSpPr txBox="1"/>
          <p:nvPr/>
        </p:nvSpPr>
        <p:spPr>
          <a:xfrm>
            <a:off x="201858" y="9020275"/>
            <a:ext cx="8366760" cy="102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pc="129" dirty="0">
                <a:solidFill>
                  <a:srgbClr val="231F20"/>
                </a:solidFill>
                <a:latin typeface="TT Commons Pro"/>
              </a:rPr>
              <a:t>1.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 </a:t>
            </a:r>
            <a:r>
              <a:rPr lang="en-US" dirty="0"/>
              <a:t>Hassan, M. U. (2021, February 24). VGG16 – Convolutional Network for Classification</a:t>
            </a:r>
            <a:br>
              <a:rPr lang="en-US" dirty="0"/>
            </a:br>
            <a:r>
              <a:rPr lang="en-US" dirty="0"/>
              <a:t>and Detection. </a:t>
            </a:r>
            <a:r>
              <a:rPr lang="en-US" dirty="0" err="1"/>
              <a:t>Neurohive</a:t>
            </a:r>
            <a:r>
              <a:rPr lang="en-US" dirty="0"/>
              <a:t>. https://neurohive.io/en/popular-networks/vgg16/</a:t>
            </a:r>
            <a:endParaRPr lang="en-US" sz="3600" spc="129" dirty="0">
              <a:solidFill>
                <a:srgbClr val="231F20"/>
              </a:solidFill>
              <a:latin typeface="TT Commons Pr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2EC5D8-B5BD-4888-A037-5B3F060F0551}"/>
              </a:ext>
            </a:extLst>
          </p:cNvPr>
          <p:cNvSpPr txBox="1"/>
          <p:nvPr/>
        </p:nvSpPr>
        <p:spPr>
          <a:xfrm>
            <a:off x="9301413" y="9020275"/>
            <a:ext cx="8366760" cy="102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pc="129" dirty="0">
                <a:solidFill>
                  <a:srgbClr val="231F20"/>
                </a:solidFill>
                <a:latin typeface="TT Commons Pro"/>
              </a:rPr>
              <a:t>2.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 </a:t>
            </a:r>
            <a:r>
              <a:rPr lang="en-US" dirty="0"/>
              <a:t>A. Aylin </a:t>
            </a:r>
            <a:r>
              <a:rPr lang="en-US" dirty="0" err="1"/>
              <a:t>Tokuç</a:t>
            </a:r>
            <a:r>
              <a:rPr lang="en-US" dirty="0"/>
              <a:t>. (2022, November 9). k-Nearest Neighbors and High Dimensional Data.</a:t>
            </a:r>
            <a:br>
              <a:rPr lang="en-US" dirty="0"/>
            </a:br>
            <a:r>
              <a:rPr lang="en-US" dirty="0"/>
              <a:t>https://www.baeldung.com/cs/k-nearest-neighbors </a:t>
            </a:r>
            <a:endParaRPr lang="en-US" sz="3600" spc="129" dirty="0">
              <a:solidFill>
                <a:srgbClr val="231F20"/>
              </a:solidFill>
              <a:latin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384659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1376" y="20955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5400" y="209550"/>
            <a:ext cx="7315200" cy="1077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000" spc="132" dirty="0">
                <a:solidFill>
                  <a:srgbClr val="96693C"/>
                </a:solidFill>
                <a:latin typeface="Loubag"/>
              </a:rPr>
              <a:t>System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E3117-CC6A-4464-81E2-CAF5565DD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33096"/>
            <a:ext cx="14325600" cy="89510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5B9A0A-68F1-4691-B9FF-DC7BC497D4B1}"/>
              </a:ext>
            </a:extLst>
          </p:cNvPr>
          <p:cNvSpPr/>
          <p:nvPr/>
        </p:nvSpPr>
        <p:spPr>
          <a:xfrm>
            <a:off x="3054729" y="2019301"/>
            <a:ext cx="4489072" cy="3124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987F1C-75D4-476C-B0B0-AB84ABEB341A}"/>
              </a:ext>
            </a:extLst>
          </p:cNvPr>
          <p:cNvSpPr/>
          <p:nvPr/>
        </p:nvSpPr>
        <p:spPr>
          <a:xfrm>
            <a:off x="12039600" y="4911108"/>
            <a:ext cx="3749866" cy="3352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384659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002103" y="2712325"/>
            <a:ext cx="13285897" cy="7574676"/>
          </a:xfrm>
          <a:custGeom>
            <a:avLst/>
            <a:gdLst/>
            <a:ahLst/>
            <a:cxnLst/>
            <a:rect l="l" t="t" r="r" b="b"/>
            <a:pathLst>
              <a:path w="13170567" h="7565151">
                <a:moveTo>
                  <a:pt x="0" y="0"/>
                </a:moveTo>
                <a:lnTo>
                  <a:pt x="13170567" y="0"/>
                </a:lnTo>
                <a:lnTo>
                  <a:pt x="13170567" y="7565151"/>
                </a:lnTo>
                <a:lnTo>
                  <a:pt x="0" y="7565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1516" y="1009650"/>
            <a:ext cx="8687079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999" spc="132">
                <a:solidFill>
                  <a:srgbClr val="96693C"/>
                </a:solidFill>
                <a:latin typeface="Loubag"/>
              </a:rPr>
              <a:t>System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6980" y="2712324"/>
            <a:ext cx="377007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0"/>
              </a:lnSpc>
            </a:pPr>
            <a:r>
              <a:rPr lang="en-US" sz="3000" spc="56">
                <a:solidFill>
                  <a:srgbClr val="96693C"/>
                </a:solidFill>
                <a:latin typeface="Loubag"/>
              </a:rPr>
              <a:t>Admin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980" y="6266922"/>
            <a:ext cx="3770076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0"/>
              </a:lnSpc>
            </a:pPr>
            <a:r>
              <a:rPr lang="en-US" sz="3000" spc="56">
                <a:solidFill>
                  <a:srgbClr val="96693C"/>
                </a:solidFill>
                <a:latin typeface="Loubag"/>
              </a:rPr>
              <a:t>Digital Library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190" y="3473205"/>
            <a:ext cx="4460332" cy="207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62" lvl="1" indent="-370981">
              <a:lnSpc>
                <a:spcPts val="4123"/>
              </a:lnSpc>
              <a:buFont typeface="Arial"/>
              <a:buChar char="•"/>
            </a:pPr>
            <a:r>
              <a:rPr lang="en-US" sz="3436" spc="123">
                <a:solidFill>
                  <a:srgbClr val="231F20"/>
                </a:solidFill>
                <a:latin typeface="TT Commons Pro"/>
              </a:rPr>
              <a:t>Manage Books</a:t>
            </a:r>
          </a:p>
          <a:p>
            <a:pPr marL="741962" lvl="1" indent="-370981">
              <a:lnSpc>
                <a:spcPts val="4123"/>
              </a:lnSpc>
              <a:buFont typeface="Arial"/>
              <a:buChar char="•"/>
            </a:pPr>
            <a:r>
              <a:rPr lang="en-US" sz="3436" spc="123">
                <a:solidFill>
                  <a:srgbClr val="231F20"/>
                </a:solidFill>
                <a:latin typeface="TT Commons Pro"/>
              </a:rPr>
              <a:t>Manage Account</a:t>
            </a:r>
          </a:p>
          <a:p>
            <a:pPr marL="741962" lvl="1" indent="-370981">
              <a:lnSpc>
                <a:spcPts val="4123"/>
              </a:lnSpc>
              <a:buFont typeface="Arial"/>
              <a:buChar char="•"/>
            </a:pPr>
            <a:r>
              <a:rPr lang="en-US" sz="3436" spc="123">
                <a:solidFill>
                  <a:srgbClr val="231F20"/>
                </a:solidFill>
                <a:latin typeface="TT Commons Pro"/>
              </a:rPr>
              <a:t>Manage Slot</a:t>
            </a:r>
          </a:p>
          <a:p>
            <a:pPr>
              <a:lnSpc>
                <a:spcPts val="4123"/>
              </a:lnSpc>
            </a:pPr>
            <a:endParaRPr lang="en-US" sz="3436" spc="123">
              <a:solidFill>
                <a:srgbClr val="231F20"/>
              </a:solidFill>
              <a:latin typeface="TT Commons Pr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2190" y="6932294"/>
            <a:ext cx="4789913" cy="210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962" lvl="1" indent="-370981">
              <a:lnSpc>
                <a:spcPts val="4123"/>
              </a:lnSpc>
              <a:buFont typeface="Arial"/>
              <a:buChar char="•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Search Book/Image</a:t>
            </a:r>
          </a:p>
          <a:p>
            <a:pPr marL="741962" lvl="1" indent="-370981">
              <a:lnSpc>
                <a:spcPts val="4123"/>
              </a:lnSpc>
              <a:buFont typeface="Arial"/>
              <a:buChar char="•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View book</a:t>
            </a:r>
          </a:p>
          <a:p>
            <a:pPr marL="741962" lvl="1" indent="-370981">
              <a:lnSpc>
                <a:spcPts val="4123"/>
              </a:lnSpc>
              <a:buFont typeface="Arial"/>
              <a:buChar char="•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Create unavailable 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384659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10489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97921" y="250825"/>
            <a:ext cx="5318033" cy="77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 dirty="0">
                <a:solidFill>
                  <a:srgbClr val="96693C"/>
                </a:solidFill>
                <a:latin typeface="Loubag"/>
              </a:rPr>
              <a:t>System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9490" y="9325836"/>
            <a:ext cx="2874893" cy="564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2500" spc="75" dirty="0">
                <a:solidFill>
                  <a:srgbClr val="96693C"/>
                </a:solidFill>
                <a:latin typeface="Loubag"/>
              </a:rPr>
              <a:t>Search Book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DD9FECF4-0424-4905-AEE3-6D782DF20675}"/>
              </a:ext>
            </a:extLst>
          </p:cNvPr>
          <p:cNvSpPr txBox="1"/>
          <p:nvPr/>
        </p:nvSpPr>
        <p:spPr>
          <a:xfrm>
            <a:off x="4884121" y="785572"/>
            <a:ext cx="3086104" cy="661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2000" spc="95" dirty="0">
                <a:solidFill>
                  <a:srgbClr val="96693C"/>
                </a:solidFill>
                <a:latin typeface="Loubag"/>
              </a:rPr>
              <a:t>(Sequence Diagram)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2CC40C6-6342-43EC-975D-83CFE558DF00}"/>
              </a:ext>
            </a:extLst>
          </p:cNvPr>
          <p:cNvSpPr txBox="1"/>
          <p:nvPr/>
        </p:nvSpPr>
        <p:spPr>
          <a:xfrm>
            <a:off x="10934572" y="9343198"/>
            <a:ext cx="4599747" cy="564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2500" spc="75" dirty="0">
                <a:solidFill>
                  <a:srgbClr val="96693C"/>
                </a:solidFill>
                <a:latin typeface="Loubag"/>
              </a:rPr>
              <a:t>Create Unavailable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920F86-D972-4A69-9DE3-744A9CB1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746" y="1481694"/>
            <a:ext cx="9677400" cy="7724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CFBEEE-30F3-47BF-9310-2E58E9B8A1F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4800" y="1558797"/>
            <a:ext cx="7709482" cy="76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384659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6866" y="1159510"/>
            <a:ext cx="5318033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System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2984" y="5708564"/>
            <a:ext cx="4146240" cy="1237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Manage User workflow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1984D-998F-4A98-A35F-EB7CEB9DB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853" y="2476500"/>
            <a:ext cx="11871938" cy="7370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384659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402993" y="271802"/>
            <a:ext cx="10677140" cy="9883981"/>
          </a:xfrm>
          <a:custGeom>
            <a:avLst/>
            <a:gdLst/>
            <a:ahLst/>
            <a:cxnLst/>
            <a:rect l="l" t="t" r="r" b="b"/>
            <a:pathLst>
              <a:path w="10677140" h="9883981">
                <a:moveTo>
                  <a:pt x="0" y="0"/>
                </a:moveTo>
                <a:lnTo>
                  <a:pt x="10677140" y="0"/>
                </a:lnTo>
                <a:lnTo>
                  <a:pt x="10677140" y="9883981"/>
                </a:lnTo>
                <a:lnTo>
                  <a:pt x="0" y="9883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6866" y="1159510"/>
            <a:ext cx="5318033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System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4590223"/>
            <a:ext cx="7053433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Digital Library </a:t>
            </a:r>
          </a:p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Entity Relational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384659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2870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6866" y="1159510"/>
            <a:ext cx="8302568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 dirty="0">
                <a:solidFill>
                  <a:srgbClr val="96693C"/>
                </a:solidFill>
                <a:latin typeface="Loubag"/>
              </a:rPr>
              <a:t>Machine Learning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71484" y="8939225"/>
            <a:ext cx="12345031" cy="105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500" spc="66">
                <a:solidFill>
                  <a:srgbClr val="96693C"/>
                </a:solidFill>
                <a:latin typeface="Loubag"/>
              </a:rPr>
              <a:t>Pipeline system for Finding similar image using Neural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3F2B26-0BCD-40A0-9AF3-1A0985250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256" y="2499418"/>
            <a:ext cx="13931485" cy="613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4542648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32644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6866" y="463454"/>
            <a:ext cx="8302568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Machine Learning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041" y="3093798"/>
            <a:ext cx="8739060" cy="5042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1961" lvl="1" indent="-370981">
              <a:lnSpc>
                <a:spcPts val="4398"/>
              </a:lnSpc>
              <a:buFont typeface="Arial"/>
              <a:buChar char="•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Transfer learning from the VGG16 pre-trained model.</a:t>
            </a:r>
          </a:p>
          <a:p>
            <a:pPr marL="741961" lvl="1" indent="-370981">
              <a:lnSpc>
                <a:spcPts val="4398"/>
              </a:lnSpc>
              <a:buFont typeface="Arial"/>
              <a:buChar char="•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Apply layers in the proposal model such as </a:t>
            </a:r>
          </a:p>
          <a:p>
            <a:pPr marL="1285380" lvl="2" indent="-457200">
              <a:lnSpc>
                <a:spcPts val="4398"/>
              </a:lnSpc>
              <a:buFont typeface="Courier New" panose="02070309020205020404" pitchFamily="49" charset="0"/>
              <a:buChar char="o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Flatten: flatten the output into 1D</a:t>
            </a:r>
          </a:p>
          <a:p>
            <a:pPr marL="1285380" lvl="2" indent="-457200">
              <a:lnSpc>
                <a:spcPts val="4398"/>
              </a:lnSpc>
              <a:buFont typeface="Courier New" panose="02070309020205020404" pitchFamily="49" charset="0"/>
              <a:buChar char="o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Batch Normalization: output normalization</a:t>
            </a:r>
          </a:p>
          <a:p>
            <a:pPr marL="1285380" lvl="2" indent="-457200">
              <a:lnSpc>
                <a:spcPts val="4398"/>
              </a:lnSpc>
              <a:buFont typeface="Courier New" panose="02070309020205020404" pitchFamily="49" charset="0"/>
              <a:buChar char="o"/>
            </a:pPr>
            <a:r>
              <a:rPr lang="en-US" sz="3436" spc="123" dirty="0">
                <a:solidFill>
                  <a:srgbClr val="231F20"/>
                </a:solidFill>
                <a:latin typeface="TT Commons Pro"/>
              </a:rPr>
              <a:t>Dropout layer: randomly turn of neurons</a:t>
            </a: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293838"/>
              </p:ext>
            </p:extLst>
          </p:nvPr>
        </p:nvGraphicFramePr>
        <p:xfrm>
          <a:off x="8911101" y="2886081"/>
          <a:ext cx="8967660" cy="5249682"/>
        </p:xfrm>
        <a:graphic>
          <a:graphicData uri="http://schemas.openxmlformats.org/drawingml/2006/table">
            <a:tbl>
              <a:tblPr/>
              <a:tblGrid>
                <a:gridCol w="195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27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9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1081"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endParaRPr lang="en-US" sz="1100" dirty="0"/>
                    </a:p>
                    <a:p>
                      <a:pPr>
                        <a:lnSpc>
                          <a:spcPts val="2757"/>
                        </a:lnSpc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   </a:t>
                      </a:r>
                    </a:p>
                    <a:p>
                      <a:pPr>
                        <a:lnSpc>
                          <a:spcPts val="2757"/>
                        </a:lnSpc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  </a:t>
                      </a:r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 Bold"/>
                        </a:rPr>
                        <a:t>Book Recommendation Dataset [1]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 Bold"/>
                        </a:rPr>
                        <a:t>Comic Books Classification [2]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275"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>
                          <a:solidFill>
                            <a:srgbClr val="000000"/>
                          </a:solidFill>
                          <a:latin typeface="TT Commons Pro Bold"/>
                        </a:rPr>
                        <a:t>Data type</a:t>
                      </a:r>
                      <a:endParaRPr lang="en-US" sz="110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Books information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>
                          <a:solidFill>
                            <a:srgbClr val="000000"/>
                          </a:solidFill>
                          <a:latin typeface="TT Commons Pro"/>
                        </a:rPr>
                        <a:t>Comic-book images</a:t>
                      </a:r>
                      <a:endParaRPr lang="en-US" sz="110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81"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>
                          <a:solidFill>
                            <a:srgbClr val="000000"/>
                          </a:solidFill>
                          <a:latin typeface="TT Commons Pro Bold"/>
                        </a:rPr>
                        <a:t>Data amount</a:t>
                      </a:r>
                      <a:endParaRPr lang="en-US" sz="110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>
                          <a:solidFill>
                            <a:srgbClr val="000000"/>
                          </a:solidFill>
                          <a:latin typeface="TT Commons Pro"/>
                        </a:rPr>
                        <a:t>10,000 books information</a:t>
                      </a:r>
                      <a:endParaRPr lang="en-US" sz="110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>
                          <a:solidFill>
                            <a:srgbClr val="000000"/>
                          </a:solidFill>
                          <a:latin typeface="TT Commons Pro"/>
                        </a:rPr>
                        <a:t>23,000 images of comics</a:t>
                      </a:r>
                      <a:endParaRPr lang="en-US" sz="110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329"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 Bold"/>
                        </a:rPr>
                        <a:t>Used Data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3,200+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3,200+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0559"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 Bold"/>
                        </a:rPr>
                        <a:t>Purpose usage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Training Model, Web-app development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57"/>
                        </a:lnSpc>
                        <a:defRPr/>
                      </a:pPr>
                      <a:r>
                        <a:rPr lang="en-US" sz="1969" dirty="0">
                          <a:solidFill>
                            <a:srgbClr val="000000"/>
                          </a:solidFill>
                          <a:latin typeface="TT Commons Pro"/>
                        </a:rPr>
                        <a:t>Training Model</a:t>
                      </a:r>
                      <a:endParaRPr lang="en-US" sz="1100" dirty="0"/>
                    </a:p>
                  </a:txBody>
                  <a:tcPr marL="125073" marR="125073" marT="125073" marB="125073" anchor="ctr">
                    <a:lnL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876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8985990" y="3336022"/>
            <a:ext cx="1952816" cy="498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4"/>
              </a:lnSpc>
            </a:pPr>
            <a:r>
              <a:rPr lang="en-US" sz="3282" spc="62" dirty="0">
                <a:solidFill>
                  <a:srgbClr val="96693C"/>
                </a:solidFill>
                <a:latin typeface="Loubag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05041" y="2073511"/>
            <a:ext cx="5820800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Model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9E6F0-06A4-48A8-8BEE-242E11A7E34C}"/>
              </a:ext>
            </a:extLst>
          </p:cNvPr>
          <p:cNvSpPr txBox="1"/>
          <p:nvPr/>
        </p:nvSpPr>
        <p:spPr>
          <a:xfrm>
            <a:off x="201858" y="9020275"/>
            <a:ext cx="8366760" cy="102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pc="129" dirty="0">
                <a:solidFill>
                  <a:srgbClr val="231F20"/>
                </a:solidFill>
                <a:latin typeface="TT Commons Pro"/>
              </a:rPr>
              <a:t>1.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 </a:t>
            </a:r>
            <a:r>
              <a:rPr lang="en-US" dirty="0"/>
              <a:t>Book Recommendation Dataset. (2020, November 29). Kaggle.</a:t>
            </a:r>
            <a:br>
              <a:rPr lang="en-US" dirty="0"/>
            </a:br>
            <a:r>
              <a:rPr lang="en-US" dirty="0"/>
              <a:t>https://www.kaggle.com/datasets/arashnic/book-recommendation-dataset  </a:t>
            </a:r>
            <a:endParaRPr lang="en-US" sz="3600" spc="129" dirty="0">
              <a:solidFill>
                <a:srgbClr val="231F20"/>
              </a:solidFill>
              <a:latin typeface="TT Commons Pr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13A19-B761-4404-B96D-6AFF5A781BF0}"/>
              </a:ext>
            </a:extLst>
          </p:cNvPr>
          <p:cNvSpPr txBox="1"/>
          <p:nvPr/>
        </p:nvSpPr>
        <p:spPr>
          <a:xfrm>
            <a:off x="9301413" y="9020275"/>
            <a:ext cx="8366760" cy="102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pc="129" dirty="0">
                <a:solidFill>
                  <a:srgbClr val="231F20"/>
                </a:solidFill>
                <a:latin typeface="TT Commons Pro"/>
              </a:rPr>
              <a:t>2.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 </a:t>
            </a:r>
            <a:r>
              <a:rPr lang="en-US" dirty="0"/>
              <a:t>Comic Books Images. (2017, November 21). Kaggle.</a:t>
            </a:r>
            <a:br>
              <a:rPr lang="en-US" dirty="0"/>
            </a:br>
            <a:r>
              <a:rPr lang="en-US" dirty="0"/>
              <a:t>https://www.kaggle.com/datasets/cenkbircanoglu/comic-books-classification </a:t>
            </a:r>
            <a:endParaRPr lang="en-US" sz="3600" spc="129" dirty="0">
              <a:solidFill>
                <a:srgbClr val="231F20"/>
              </a:solidFill>
              <a:latin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618" y="624330"/>
            <a:ext cx="17120764" cy="9038340"/>
            <a:chOff x="0" y="0"/>
            <a:chExt cx="4442803" cy="2345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2803" cy="2345430"/>
            </a:xfrm>
            <a:custGeom>
              <a:avLst/>
              <a:gdLst/>
              <a:ahLst/>
              <a:cxnLst/>
              <a:rect l="l" t="t" r="r" b="b"/>
              <a:pathLst>
                <a:path w="4442803" h="2345430">
                  <a:moveTo>
                    <a:pt x="0" y="0"/>
                  </a:moveTo>
                  <a:lnTo>
                    <a:pt x="4442803" y="0"/>
                  </a:lnTo>
                  <a:lnTo>
                    <a:pt x="4442803" y="2345430"/>
                  </a:lnTo>
                  <a:lnTo>
                    <a:pt x="0" y="2345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EEE2D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11807" cy="2135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1807" cy="2135564"/>
            </a:xfrm>
            <a:custGeom>
              <a:avLst/>
              <a:gdLst/>
              <a:ahLst/>
              <a:cxnLst/>
              <a:rect l="l" t="t" r="r" b="b"/>
              <a:pathLst>
                <a:path w="4211807" h="2135564">
                  <a:moveTo>
                    <a:pt x="0" y="0"/>
                  </a:moveTo>
                  <a:lnTo>
                    <a:pt x="4211807" y="0"/>
                  </a:lnTo>
                  <a:lnTo>
                    <a:pt x="4211807" y="2135564"/>
                  </a:lnTo>
                  <a:lnTo>
                    <a:pt x="0" y="2135564"/>
                  </a:lnTo>
                  <a:close/>
                </a:path>
              </a:pathLst>
            </a:custGeom>
            <a:solidFill>
              <a:srgbClr val="EEE2D0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11617" y="2340144"/>
            <a:ext cx="1053406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Implement &amp; 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15754" y="3939307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75022" y="3939307"/>
            <a:ext cx="7855347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"/>
              </a:rPr>
              <a:t>Web application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15754" y="6092719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75022" y="6092719"/>
            <a:ext cx="537034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"/>
              </a:rPr>
              <a:t>Demonstration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15754" y="5016013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5022" y="5016013"/>
            <a:ext cx="6703491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"/>
              </a:rPr>
              <a:t>Machine learning model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1028700"/>
            <a:ext cx="5482971" cy="8229600"/>
            <a:chOff x="0" y="0"/>
            <a:chExt cx="7310628" cy="109728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37018" r="37018"/>
            <a:stretch>
              <a:fillRect/>
            </a:stretch>
          </p:blipFill>
          <p:spPr>
            <a:xfrm>
              <a:off x="0" y="0"/>
              <a:ext cx="7310628" cy="1097280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28700" y="1028700"/>
            <a:ext cx="5482971" cy="8229600"/>
            <a:chOff x="0" y="0"/>
            <a:chExt cx="7310628" cy="109728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/>
            <a:srcRect l="37018" r="37018"/>
            <a:stretch>
              <a:fillRect/>
            </a:stretch>
          </p:blipFill>
          <p:spPr>
            <a:xfrm>
              <a:off x="0" y="0"/>
              <a:ext cx="7310628" cy="10972800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28700" y="1028700"/>
            <a:ext cx="5482971" cy="8229600"/>
            <a:chOff x="0" y="0"/>
            <a:chExt cx="7310628" cy="10972800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/>
            <a:srcRect l="31" r="31"/>
            <a:stretch>
              <a:fillRect/>
            </a:stretch>
          </p:blipFill>
          <p:spPr>
            <a:xfrm>
              <a:off x="0" y="0"/>
              <a:ext cx="7310628" cy="1097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4093112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78218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6866" y="912990"/>
            <a:ext cx="5796567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Web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2178" y="4829492"/>
            <a:ext cx="5820800" cy="123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Functions list of Digital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E7E99A-5979-4005-99A2-5179D83BA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495300"/>
            <a:ext cx="10284227" cy="929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82" y="876300"/>
            <a:ext cx="1028700" cy="1058545"/>
            <a:chOff x="0" y="0"/>
            <a:chExt cx="270933" cy="278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31516" y="1009650"/>
            <a:ext cx="9009873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999" spc="132" dirty="0">
                <a:solidFill>
                  <a:srgbClr val="96693C"/>
                </a:solidFill>
                <a:latin typeface="Loubag"/>
              </a:rPr>
              <a:t>Table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14247" y="2641762"/>
            <a:ext cx="4097229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 dirty="0">
                <a:solidFill>
                  <a:srgbClr val="231F20"/>
                </a:solidFill>
                <a:latin typeface="TT Commons Pro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14752" y="2702341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879462" y="2698912"/>
            <a:ext cx="464948" cy="546735"/>
            <a:chOff x="0" y="0"/>
            <a:chExt cx="122455" cy="1439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455" cy="143996"/>
            </a:xfrm>
            <a:custGeom>
              <a:avLst/>
              <a:gdLst/>
              <a:ahLst/>
              <a:cxnLst/>
              <a:rect l="l" t="t" r="r" b="b"/>
              <a:pathLst>
                <a:path w="122455" h="143996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14247" y="3596859"/>
            <a:ext cx="4909463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LITERATURE REVIEW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14752" y="3657438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879462" y="3654009"/>
            <a:ext cx="464948" cy="546735"/>
            <a:chOff x="0" y="0"/>
            <a:chExt cx="122455" cy="14399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455" cy="143996"/>
            </a:xfrm>
            <a:custGeom>
              <a:avLst/>
              <a:gdLst/>
              <a:ahLst/>
              <a:cxnLst/>
              <a:rect l="l" t="t" r="r" b="b"/>
              <a:pathLst>
                <a:path w="122455" h="143996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>
              <a:noFill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14247" y="4553169"/>
            <a:ext cx="6548288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METHODOLOGY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14752" y="4613748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879462" y="4610319"/>
            <a:ext cx="464948" cy="546735"/>
            <a:chOff x="0" y="0"/>
            <a:chExt cx="122455" cy="143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455" cy="143996"/>
            </a:xfrm>
            <a:custGeom>
              <a:avLst/>
              <a:gdLst/>
              <a:ahLst/>
              <a:cxnLst/>
              <a:rect l="l" t="t" r="r" b="b"/>
              <a:pathLst>
                <a:path w="122455" h="143996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>
              <a:noFill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14247" y="5509479"/>
            <a:ext cx="5518512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IMPLEMENT &amp; RESULTS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14752" y="5570058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879462" y="5566629"/>
            <a:ext cx="464948" cy="546735"/>
            <a:chOff x="0" y="0"/>
            <a:chExt cx="122455" cy="14399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455" cy="143996"/>
            </a:xfrm>
            <a:custGeom>
              <a:avLst/>
              <a:gdLst/>
              <a:ahLst/>
              <a:cxnLst/>
              <a:rect l="l" t="t" r="r" b="b"/>
              <a:pathLst>
                <a:path w="122455" h="143996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>
              <a:noFill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flipV="1">
            <a:off x="0" y="6796307"/>
            <a:ext cx="18288000" cy="6616931"/>
          </a:xfrm>
          <a:custGeom>
            <a:avLst/>
            <a:gdLst/>
            <a:ahLst/>
            <a:cxnLst/>
            <a:rect l="l" t="t" r="r" b="b"/>
            <a:pathLst>
              <a:path w="18288000" h="6616931">
                <a:moveTo>
                  <a:pt x="0" y="6616931"/>
                </a:moveTo>
                <a:lnTo>
                  <a:pt x="18288000" y="6616931"/>
                </a:lnTo>
                <a:lnTo>
                  <a:pt x="18288000" y="0"/>
                </a:lnTo>
                <a:lnTo>
                  <a:pt x="0" y="0"/>
                </a:lnTo>
                <a:lnTo>
                  <a:pt x="0" y="6616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652280" y="6465789"/>
            <a:ext cx="6568183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EVALUATION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652785" y="6526368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5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4917495" y="6522939"/>
            <a:ext cx="464948" cy="546735"/>
            <a:chOff x="0" y="0"/>
            <a:chExt cx="122455" cy="14399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55" cy="143996"/>
            </a:xfrm>
            <a:custGeom>
              <a:avLst/>
              <a:gdLst/>
              <a:ahLst/>
              <a:cxnLst/>
              <a:rect l="l" t="t" r="r" b="b"/>
              <a:pathLst>
                <a:path w="122455" h="143996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>
              <a:noFill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652280" y="7422099"/>
            <a:ext cx="7655769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29">
                <a:solidFill>
                  <a:srgbClr val="231F20"/>
                </a:solidFill>
                <a:latin typeface="TT Commons Pro Bold"/>
              </a:rPr>
              <a:t>CONCLUSION &amp; FUTURE WORKS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52785" y="7482678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6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4917495" y="7479249"/>
            <a:ext cx="464948" cy="546735"/>
            <a:chOff x="0" y="0"/>
            <a:chExt cx="122455" cy="1439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22455" cy="143996"/>
            </a:xfrm>
            <a:custGeom>
              <a:avLst/>
              <a:gdLst/>
              <a:ahLst/>
              <a:cxnLst/>
              <a:rect l="l" t="t" r="r" b="b"/>
              <a:pathLst>
                <a:path w="122455" h="143996">
                  <a:moveTo>
                    <a:pt x="0" y="0"/>
                  </a:moveTo>
                  <a:lnTo>
                    <a:pt x="122455" y="0"/>
                  </a:lnTo>
                  <a:lnTo>
                    <a:pt x="122455" y="143996"/>
                  </a:lnTo>
                  <a:lnTo>
                    <a:pt x="0" y="143996"/>
                  </a:lnTo>
                  <a:close/>
                </a:path>
              </a:pathLst>
            </a:custGeom>
            <a:solidFill>
              <a:srgbClr val="CCA78A"/>
            </a:solidFill>
            <a:ln>
              <a:noFill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6" grpId="0"/>
      <p:bldP spid="17" grpId="0"/>
      <p:bldP spid="21" grpId="0"/>
      <p:bldP spid="22" grpId="0"/>
      <p:bldP spid="27" grpId="0"/>
      <p:bldP spid="28" grpId="0"/>
      <p:bldP spid="32" grpId="0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4956906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58630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57098" y="1578779"/>
            <a:ext cx="325621" cy="2359581"/>
            <a:chOff x="0" y="0"/>
            <a:chExt cx="98664" cy="7149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8664" cy="714963"/>
            </a:xfrm>
            <a:custGeom>
              <a:avLst/>
              <a:gdLst/>
              <a:ahLst/>
              <a:cxnLst/>
              <a:rect l="l" t="t" r="r" b="b"/>
              <a:pathLst>
                <a:path w="98664" h="714963">
                  <a:moveTo>
                    <a:pt x="0" y="0"/>
                  </a:moveTo>
                  <a:lnTo>
                    <a:pt x="98664" y="0"/>
                  </a:lnTo>
                  <a:lnTo>
                    <a:pt x="98664" y="714963"/>
                  </a:lnTo>
                  <a:lnTo>
                    <a:pt x="0" y="714963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60801" y="4578654"/>
            <a:ext cx="325621" cy="2359581"/>
            <a:chOff x="0" y="0"/>
            <a:chExt cx="98664" cy="714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664" cy="714963"/>
            </a:xfrm>
            <a:custGeom>
              <a:avLst/>
              <a:gdLst/>
              <a:ahLst/>
              <a:cxnLst/>
              <a:rect l="l" t="t" r="r" b="b"/>
              <a:pathLst>
                <a:path w="98664" h="714963">
                  <a:moveTo>
                    <a:pt x="0" y="0"/>
                  </a:moveTo>
                  <a:lnTo>
                    <a:pt x="98664" y="0"/>
                  </a:lnTo>
                  <a:lnTo>
                    <a:pt x="98664" y="714963"/>
                  </a:lnTo>
                  <a:lnTo>
                    <a:pt x="0" y="714963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375796" y="7560759"/>
            <a:ext cx="325621" cy="2359581"/>
            <a:chOff x="0" y="0"/>
            <a:chExt cx="98664" cy="714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664" cy="714963"/>
            </a:xfrm>
            <a:custGeom>
              <a:avLst/>
              <a:gdLst/>
              <a:ahLst/>
              <a:cxnLst/>
              <a:rect l="l" t="t" r="r" b="b"/>
              <a:pathLst>
                <a:path w="98664" h="714963">
                  <a:moveTo>
                    <a:pt x="0" y="0"/>
                  </a:moveTo>
                  <a:lnTo>
                    <a:pt x="98664" y="0"/>
                  </a:lnTo>
                  <a:lnTo>
                    <a:pt x="98664" y="714963"/>
                  </a:lnTo>
                  <a:lnTo>
                    <a:pt x="0" y="714963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4762695"/>
            <a:ext cx="3032101" cy="1991498"/>
          </a:xfrm>
          <a:custGeom>
            <a:avLst/>
            <a:gdLst/>
            <a:ahLst/>
            <a:cxnLst/>
            <a:rect l="l" t="t" r="r" b="b"/>
            <a:pathLst>
              <a:path w="3032101" h="1991498">
                <a:moveTo>
                  <a:pt x="0" y="0"/>
                </a:moveTo>
                <a:lnTo>
                  <a:pt x="3032101" y="0"/>
                </a:lnTo>
                <a:lnTo>
                  <a:pt x="3032101" y="1991498"/>
                </a:lnTo>
                <a:lnTo>
                  <a:pt x="0" y="1991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14350" y="1578779"/>
            <a:ext cx="2318697" cy="2318697"/>
          </a:xfrm>
          <a:custGeom>
            <a:avLst/>
            <a:gdLst/>
            <a:ahLst/>
            <a:cxnLst/>
            <a:rect l="l" t="t" r="r" b="b"/>
            <a:pathLst>
              <a:path w="2318697" h="2318697">
                <a:moveTo>
                  <a:pt x="0" y="0"/>
                </a:moveTo>
                <a:lnTo>
                  <a:pt x="2318697" y="0"/>
                </a:lnTo>
                <a:lnTo>
                  <a:pt x="2318697" y="2318697"/>
                </a:lnTo>
                <a:lnTo>
                  <a:pt x="0" y="2318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73699" y="8113701"/>
            <a:ext cx="3676382" cy="1253697"/>
          </a:xfrm>
          <a:custGeom>
            <a:avLst/>
            <a:gdLst/>
            <a:ahLst/>
            <a:cxnLst/>
            <a:rect l="l" t="t" r="r" b="b"/>
            <a:pathLst>
              <a:path w="3676382" h="1253697">
                <a:moveTo>
                  <a:pt x="0" y="0"/>
                </a:moveTo>
                <a:lnTo>
                  <a:pt x="3676382" y="0"/>
                </a:lnTo>
                <a:lnTo>
                  <a:pt x="3676382" y="1253697"/>
                </a:lnTo>
                <a:lnTo>
                  <a:pt x="0" y="1253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56866" y="289441"/>
            <a:ext cx="5796567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Web application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11890" y="1344464"/>
            <a:ext cx="229847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0"/>
              </a:lnSpc>
            </a:pPr>
            <a:r>
              <a:rPr lang="en-US" sz="3000" spc="56">
                <a:solidFill>
                  <a:srgbClr val="96693C"/>
                </a:solidFill>
                <a:latin typeface="Loubag"/>
              </a:rPr>
              <a:t>Front-end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99309" y="4344339"/>
            <a:ext cx="229847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0"/>
              </a:lnSpc>
            </a:pPr>
            <a:r>
              <a:rPr lang="en-US" sz="3000" spc="56">
                <a:solidFill>
                  <a:srgbClr val="96693C"/>
                </a:solidFill>
                <a:latin typeface="Loubag"/>
              </a:rPr>
              <a:t>Back-end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04194" y="7326444"/>
            <a:ext cx="2298478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60"/>
              </a:lnSpc>
            </a:pPr>
            <a:r>
              <a:rPr lang="en-US" sz="3000" spc="56">
                <a:solidFill>
                  <a:srgbClr val="96693C"/>
                </a:solidFill>
                <a:latin typeface="Loubag"/>
              </a:rPr>
              <a:t>Database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81811" y="4784394"/>
            <a:ext cx="8046850" cy="230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Encrypting passwords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Connecting to Cloud Database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Authenticate user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Manage APIs for data interaction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82719" y="1886270"/>
            <a:ext cx="8046850" cy="172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>
                <a:solidFill>
                  <a:srgbClr val="231F20"/>
                </a:solidFill>
                <a:latin typeface="TT Commons Pro"/>
              </a:rPr>
              <a:t>Build user interface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>
                <a:solidFill>
                  <a:srgbClr val="231F20"/>
                </a:solidFill>
                <a:latin typeface="TT Commons Pro"/>
              </a:rPr>
              <a:t>Navigate between single pages.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>
                <a:solidFill>
                  <a:srgbClr val="231F20"/>
                </a:solidFill>
                <a:latin typeface="TT Commons Pro"/>
              </a:rPr>
              <a:t>Receive requests from users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01416" y="8158763"/>
            <a:ext cx="5407639" cy="1144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>
                <a:solidFill>
                  <a:srgbClr val="231F20"/>
                </a:solidFill>
                <a:latin typeface="TT Commons Pro"/>
              </a:rPr>
              <a:t>Store data on Cloud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>
                <a:solidFill>
                  <a:srgbClr val="231F20"/>
                </a:solidFill>
                <a:latin typeface="TT Commons Pro"/>
              </a:rPr>
              <a:t>Manage data easily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4231103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6439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11286288" y="4771188"/>
            <a:ext cx="998215" cy="356009"/>
          </a:xfrm>
          <a:custGeom>
            <a:avLst/>
            <a:gdLst/>
            <a:ahLst/>
            <a:cxnLst/>
            <a:rect l="l" t="t" r="r" b="b"/>
            <a:pathLst>
              <a:path w="1367780" h="388108">
                <a:moveTo>
                  <a:pt x="0" y="0"/>
                </a:moveTo>
                <a:lnTo>
                  <a:pt x="1367780" y="0"/>
                </a:lnTo>
                <a:lnTo>
                  <a:pt x="1367780" y="388107"/>
                </a:lnTo>
                <a:lnTo>
                  <a:pt x="0" y="388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6866" y="317249"/>
            <a:ext cx="4350075" cy="232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 dirty="0">
                <a:solidFill>
                  <a:srgbClr val="96693C"/>
                </a:solidFill>
                <a:latin typeface="Loubag"/>
              </a:rPr>
              <a:t>Machine Learning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9625" y="5133975"/>
            <a:ext cx="5820800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Data preprocessing</a:t>
            </a:r>
          </a:p>
        </p:txBody>
      </p:sp>
      <p:pic>
        <p:nvPicPr>
          <p:cNvPr id="11" name="image61.png">
            <a:extLst>
              <a:ext uri="{FF2B5EF4-FFF2-40B4-BE49-F238E27FC236}">
                <a16:creationId xmlns:a16="http://schemas.microsoft.com/office/drawing/2014/main" id="{A1F95B3B-70B8-453E-8A09-7C5BFCBF2358}"/>
              </a:ext>
            </a:extLst>
          </p:cNvPr>
          <p:cNvPicPr/>
          <p:nvPr/>
        </p:nvPicPr>
        <p:blipFill rotWithShape="1">
          <a:blip r:embed="rId6"/>
          <a:srcRect b="18383"/>
          <a:stretch/>
        </p:blipFill>
        <p:spPr bwMode="auto">
          <a:xfrm>
            <a:off x="7441382" y="-38100"/>
            <a:ext cx="8332018" cy="4341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56.png">
            <a:extLst>
              <a:ext uri="{FF2B5EF4-FFF2-40B4-BE49-F238E27FC236}">
                <a16:creationId xmlns:a16="http://schemas.microsoft.com/office/drawing/2014/main" id="{FC35C5DE-DA75-4434-856A-F242674A3C0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452603" y="5648697"/>
            <a:ext cx="8320797" cy="4341855"/>
          </a:xfrm>
          <a:prstGeom prst="rect">
            <a:avLst/>
          </a:prstGeom>
          <a:ln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D477CB-D843-4A99-9082-7A0E029CC291}"/>
              </a:ext>
            </a:extLst>
          </p:cNvPr>
          <p:cNvSpPr/>
          <p:nvPr/>
        </p:nvSpPr>
        <p:spPr>
          <a:xfrm>
            <a:off x="12420600" y="4076700"/>
            <a:ext cx="3429000" cy="2270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C9EA3-20C2-4038-8A21-A5097E73CE81}"/>
              </a:ext>
            </a:extLst>
          </p:cNvPr>
          <p:cNvSpPr/>
          <p:nvPr/>
        </p:nvSpPr>
        <p:spPr>
          <a:xfrm>
            <a:off x="13603212" y="5622234"/>
            <a:ext cx="646187" cy="89286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763866-921F-456F-80B4-0296BE7C1AA1}"/>
              </a:ext>
            </a:extLst>
          </p:cNvPr>
          <p:cNvCxnSpPr/>
          <p:nvPr/>
        </p:nvCxnSpPr>
        <p:spPr>
          <a:xfrm flipH="1">
            <a:off x="14020800" y="4450085"/>
            <a:ext cx="533400" cy="9931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0" y="-3956453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560" y="724217"/>
            <a:ext cx="892140" cy="903923"/>
            <a:chOff x="0" y="0"/>
            <a:chExt cx="234967" cy="2380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967" cy="238070"/>
            </a:xfrm>
            <a:custGeom>
              <a:avLst/>
              <a:gdLst/>
              <a:ahLst/>
              <a:cxnLst/>
              <a:rect l="l" t="t" r="r" b="b"/>
              <a:pathLst>
                <a:path w="234967" h="238070">
                  <a:moveTo>
                    <a:pt x="0" y="0"/>
                  </a:moveTo>
                  <a:lnTo>
                    <a:pt x="234967" y="0"/>
                  </a:lnTo>
                  <a:lnTo>
                    <a:pt x="234967" y="238070"/>
                  </a:lnTo>
                  <a:lnTo>
                    <a:pt x="0" y="238070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6199" y="2705099"/>
            <a:ext cx="7391401" cy="4724401"/>
          </a:xfrm>
          <a:custGeom>
            <a:avLst/>
            <a:gdLst/>
            <a:ahLst/>
            <a:cxnLst/>
            <a:rect l="l" t="t" r="r" b="b"/>
            <a:pathLst>
              <a:path w="7568441" h="5010623">
                <a:moveTo>
                  <a:pt x="0" y="0"/>
                </a:moveTo>
                <a:lnTo>
                  <a:pt x="7568441" y="0"/>
                </a:lnTo>
                <a:lnTo>
                  <a:pt x="7568441" y="5010624"/>
                </a:lnTo>
                <a:lnTo>
                  <a:pt x="0" y="501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29" t="-1419" r="-1366" b="-464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91052"/>
            <a:ext cx="8496300" cy="7850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72"/>
              </a:lnSpc>
            </a:pPr>
            <a:r>
              <a:rPr lang="en-US" sz="5059" spc="96" dirty="0">
                <a:solidFill>
                  <a:srgbClr val="96693C"/>
                </a:solidFill>
                <a:latin typeface="Loubag"/>
              </a:rPr>
              <a:t>Machine Learning Model</a:t>
            </a:r>
          </a:p>
        </p:txBody>
      </p:sp>
      <p:sp>
        <p:nvSpPr>
          <p:cNvPr id="8" name="Freeform 8"/>
          <p:cNvSpPr/>
          <p:nvPr/>
        </p:nvSpPr>
        <p:spPr>
          <a:xfrm>
            <a:off x="7568441" y="2417980"/>
            <a:ext cx="10719559" cy="5451041"/>
          </a:xfrm>
          <a:custGeom>
            <a:avLst/>
            <a:gdLst/>
            <a:ahLst/>
            <a:cxnLst/>
            <a:rect l="l" t="t" r="r" b="b"/>
            <a:pathLst>
              <a:path w="10719559" h="5451041">
                <a:moveTo>
                  <a:pt x="0" y="0"/>
                </a:moveTo>
                <a:lnTo>
                  <a:pt x="10719559" y="0"/>
                </a:lnTo>
                <a:lnTo>
                  <a:pt x="10719559" y="5451040"/>
                </a:lnTo>
                <a:lnTo>
                  <a:pt x="0" y="545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4" r="-100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504" y="8233919"/>
            <a:ext cx="705343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Model 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5867" y="8233919"/>
            <a:ext cx="705343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>
                <a:solidFill>
                  <a:srgbClr val="96693C"/>
                </a:solidFill>
                <a:latin typeface="Loubag"/>
              </a:rPr>
              <a:t>The accuracy &amp; 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4231103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86439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751794" y="1244984"/>
            <a:ext cx="9589296" cy="9042016"/>
          </a:xfrm>
          <a:custGeom>
            <a:avLst/>
            <a:gdLst/>
            <a:ahLst/>
            <a:cxnLst/>
            <a:rect l="l" t="t" r="r" b="b"/>
            <a:pathLst>
              <a:path w="9589296" h="9042016">
                <a:moveTo>
                  <a:pt x="0" y="0"/>
                </a:moveTo>
                <a:lnTo>
                  <a:pt x="9589296" y="0"/>
                </a:lnTo>
                <a:lnTo>
                  <a:pt x="9589296" y="9042016"/>
                </a:lnTo>
                <a:lnTo>
                  <a:pt x="0" y="9042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9733" y="1244984"/>
            <a:ext cx="4990077" cy="9042016"/>
          </a:xfrm>
          <a:custGeom>
            <a:avLst/>
            <a:gdLst/>
            <a:ahLst/>
            <a:cxnLst/>
            <a:rect l="l" t="t" r="r" b="b"/>
            <a:pathLst>
              <a:path w="4990077" h="9042016">
                <a:moveTo>
                  <a:pt x="0" y="0"/>
                </a:moveTo>
                <a:lnTo>
                  <a:pt x="4990077" y="0"/>
                </a:lnTo>
                <a:lnTo>
                  <a:pt x="4990077" y="9042016"/>
                </a:lnTo>
                <a:lnTo>
                  <a:pt x="0" y="9042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8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56866" y="317249"/>
            <a:ext cx="11289576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0"/>
              </a:lnSpc>
            </a:pPr>
            <a:r>
              <a:rPr lang="en-US" sz="5000" spc="95">
                <a:solidFill>
                  <a:srgbClr val="96693C"/>
                </a:solidFill>
                <a:latin typeface="Loubag"/>
              </a:rPr>
              <a:t>Machine Learning Model -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3915672"/>
            <a:chOff x="0" y="0"/>
            <a:chExt cx="270933" cy="1031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1031288"/>
            </a:xfrm>
            <a:custGeom>
              <a:avLst/>
              <a:gdLst/>
              <a:ahLst/>
              <a:cxnLst/>
              <a:rect l="l" t="t" r="r" b="b"/>
              <a:pathLst>
                <a:path w="270933" h="1031288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6371328"/>
            <a:ext cx="1028700" cy="3915672"/>
            <a:chOff x="0" y="0"/>
            <a:chExt cx="270933" cy="1031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1031288"/>
            </a:xfrm>
            <a:custGeom>
              <a:avLst/>
              <a:gdLst/>
              <a:ahLst/>
              <a:cxnLst/>
              <a:rect l="l" t="t" r="r" b="b"/>
              <a:pathLst>
                <a:path w="270933" h="1031288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856170"/>
            <a:ext cx="18288000" cy="6616931"/>
          </a:xfrm>
          <a:custGeom>
            <a:avLst/>
            <a:gdLst/>
            <a:ahLst/>
            <a:cxnLst/>
            <a:rect l="l" t="t" r="r" b="b"/>
            <a:pathLst>
              <a:path w="18288000" h="6616931">
                <a:moveTo>
                  <a:pt x="0" y="0"/>
                </a:moveTo>
                <a:lnTo>
                  <a:pt x="18288000" y="0"/>
                </a:lnTo>
                <a:lnTo>
                  <a:pt x="18288000" y="6616931"/>
                </a:lnTo>
                <a:lnTo>
                  <a:pt x="0" y="6616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t="-10563" b="-1056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573121" y="2629259"/>
            <a:ext cx="9141759" cy="5028482"/>
            <a:chOff x="0" y="0"/>
            <a:chExt cx="2407706" cy="13243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7706" cy="1324374"/>
            </a:xfrm>
            <a:custGeom>
              <a:avLst/>
              <a:gdLst/>
              <a:ahLst/>
              <a:cxnLst/>
              <a:rect l="l" t="t" r="r" b="b"/>
              <a:pathLst>
                <a:path w="2407706" h="1324374">
                  <a:moveTo>
                    <a:pt x="0" y="0"/>
                  </a:moveTo>
                  <a:lnTo>
                    <a:pt x="2407706" y="0"/>
                  </a:lnTo>
                  <a:lnTo>
                    <a:pt x="2407706" y="1324374"/>
                  </a:lnTo>
                  <a:lnTo>
                    <a:pt x="0" y="1324374"/>
                  </a:lnTo>
                  <a:close/>
                </a:path>
              </a:pathLst>
            </a:custGeom>
            <a:solidFill>
              <a:srgbClr val="EEE2D0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81740" y="4440555"/>
            <a:ext cx="9724520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</a:pPr>
            <a:r>
              <a:rPr lang="en-US" sz="8000" spc="152">
                <a:solidFill>
                  <a:srgbClr val="96693C"/>
                </a:solidFill>
                <a:latin typeface="Loubag"/>
              </a:rPr>
              <a:t>Demonstration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1" y="-3338610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68129"/>
            <a:ext cx="876888" cy="833755"/>
            <a:chOff x="0" y="0"/>
            <a:chExt cx="230950" cy="2195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950" cy="219590"/>
            </a:xfrm>
            <a:custGeom>
              <a:avLst/>
              <a:gdLst/>
              <a:ahLst/>
              <a:cxnLst/>
              <a:rect l="l" t="t" r="r" b="b"/>
              <a:pathLst>
                <a:path w="230950" h="219590">
                  <a:moveTo>
                    <a:pt x="0" y="0"/>
                  </a:moveTo>
                  <a:lnTo>
                    <a:pt x="230950" y="0"/>
                  </a:lnTo>
                  <a:lnTo>
                    <a:pt x="230950" y="219590"/>
                  </a:lnTo>
                  <a:lnTo>
                    <a:pt x="0" y="219590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288869" y="7137465"/>
            <a:ext cx="9710262" cy="3149535"/>
          </a:xfrm>
          <a:custGeom>
            <a:avLst/>
            <a:gdLst/>
            <a:ahLst/>
            <a:cxnLst/>
            <a:rect l="l" t="t" r="r" b="b"/>
            <a:pathLst>
              <a:path w="10633163" h="3149535">
                <a:moveTo>
                  <a:pt x="0" y="0"/>
                </a:moveTo>
                <a:lnTo>
                  <a:pt x="10633164" y="0"/>
                </a:lnTo>
                <a:lnTo>
                  <a:pt x="10633164" y="3149535"/>
                </a:lnTo>
                <a:lnTo>
                  <a:pt x="0" y="314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49079"/>
            <a:ext cx="8687079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 spc="104" dirty="0">
                <a:solidFill>
                  <a:srgbClr val="96693C"/>
                </a:solidFill>
                <a:latin typeface="Loubag"/>
              </a:rPr>
              <a:t>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70A19B-EF91-4807-A6DB-A17BDED7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869" y="973283"/>
            <a:ext cx="9710262" cy="6175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-166610" y="-4212793"/>
            <a:ext cx="18621220" cy="6737496"/>
          </a:xfrm>
          <a:custGeom>
            <a:avLst/>
            <a:gdLst/>
            <a:ahLst/>
            <a:cxnLst/>
            <a:rect l="l" t="t" r="r" b="b"/>
            <a:pathLst>
              <a:path w="18621220" h="6737496">
                <a:moveTo>
                  <a:pt x="18621220" y="6737496"/>
                </a:moveTo>
                <a:lnTo>
                  <a:pt x="0" y="6737496"/>
                </a:lnTo>
                <a:lnTo>
                  <a:pt x="0" y="0"/>
                </a:lnTo>
                <a:lnTo>
                  <a:pt x="18621220" y="0"/>
                </a:lnTo>
                <a:lnTo>
                  <a:pt x="18621220" y="67374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62499"/>
            <a:ext cx="1028700" cy="1058545"/>
            <a:chOff x="0" y="0"/>
            <a:chExt cx="270933" cy="27879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8794"/>
            </a:xfrm>
            <a:custGeom>
              <a:avLst/>
              <a:gdLst/>
              <a:ahLst/>
              <a:cxnLst/>
              <a:rect l="l" t="t" r="r" b="b"/>
              <a:pathLst>
                <a:path w="270933" h="278794">
                  <a:moveTo>
                    <a:pt x="0" y="0"/>
                  </a:moveTo>
                  <a:lnTo>
                    <a:pt x="270933" y="0"/>
                  </a:lnTo>
                  <a:lnTo>
                    <a:pt x="270933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6866" y="755844"/>
            <a:ext cx="10334981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09"/>
              </a:lnSpc>
            </a:pPr>
            <a:r>
              <a:rPr lang="en-US" sz="5499" spc="104">
                <a:solidFill>
                  <a:srgbClr val="96693C"/>
                </a:solidFill>
                <a:latin typeface="Loubag"/>
              </a:rPr>
              <a:t>Conclusion &amp; Future works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" y="3290457"/>
            <a:ext cx="13958634" cy="180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542" lvl="1" indent="-378771">
              <a:lnSpc>
                <a:spcPts val="4771"/>
              </a:lnSpc>
              <a:buFont typeface="Arial"/>
              <a:buChar char="•"/>
            </a:pPr>
            <a:r>
              <a:rPr lang="en-US" sz="3508" spc="126" dirty="0">
                <a:solidFill>
                  <a:srgbClr val="231F20"/>
                </a:solidFill>
                <a:latin typeface="TT Commons Pro"/>
              </a:rPr>
              <a:t>Understand the platform for building a machine-learning model.</a:t>
            </a:r>
          </a:p>
          <a:p>
            <a:pPr marL="757542" lvl="1" indent="-378771">
              <a:lnSpc>
                <a:spcPts val="4771"/>
              </a:lnSpc>
              <a:buFont typeface="Arial"/>
              <a:buChar char="•"/>
            </a:pPr>
            <a:r>
              <a:rPr lang="en-US" sz="3508" spc="126" dirty="0">
                <a:solidFill>
                  <a:srgbClr val="231F20"/>
                </a:solidFill>
                <a:latin typeface="TT Commons Pro"/>
              </a:rPr>
              <a:t>Enhances knowledge about programming a website.</a:t>
            </a:r>
          </a:p>
          <a:p>
            <a:pPr marL="757542" lvl="1" indent="-378771">
              <a:lnSpc>
                <a:spcPts val="4771"/>
              </a:lnSpc>
              <a:buFont typeface="Arial"/>
              <a:buChar char="•"/>
            </a:pPr>
            <a:r>
              <a:rPr lang="en-US" sz="3508" spc="126" dirty="0">
                <a:solidFill>
                  <a:srgbClr val="231F20"/>
                </a:solidFill>
                <a:latin typeface="TT Commons Pro"/>
              </a:rPr>
              <a:t>Know how to implement a digital library system in practice.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4350" y="2401141"/>
            <a:ext cx="4792662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Conclusion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4350" y="6786473"/>
            <a:ext cx="13958634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7542" lvl="1" indent="-378771">
              <a:lnSpc>
                <a:spcPts val="4771"/>
              </a:lnSpc>
              <a:buFont typeface="Arial"/>
              <a:buChar char="•"/>
            </a:pPr>
            <a:r>
              <a:rPr lang="en-US" sz="3508" spc="126" dirty="0">
                <a:solidFill>
                  <a:srgbClr val="231F20"/>
                </a:solidFill>
                <a:latin typeface="TT Commons Pro"/>
              </a:rPr>
              <a:t>Apply a more optimized model.</a:t>
            </a:r>
          </a:p>
          <a:p>
            <a:pPr marL="757542" lvl="1" indent="-378771">
              <a:lnSpc>
                <a:spcPts val="4771"/>
              </a:lnSpc>
              <a:buFont typeface="Arial"/>
              <a:buChar char="•"/>
            </a:pPr>
            <a:r>
              <a:rPr lang="en-US" sz="3508" spc="126" dirty="0">
                <a:solidFill>
                  <a:srgbClr val="231F20"/>
                </a:solidFill>
                <a:latin typeface="TT Commons Pro"/>
              </a:rPr>
              <a:t>Cut the main content from the query image.</a:t>
            </a:r>
          </a:p>
          <a:p>
            <a:pPr marL="757542" lvl="1" indent="-378771">
              <a:lnSpc>
                <a:spcPts val="4771"/>
              </a:lnSpc>
              <a:buFont typeface="Arial"/>
              <a:buChar char="•"/>
            </a:pPr>
            <a:r>
              <a:rPr lang="en-US" sz="3508" spc="126" dirty="0">
                <a:solidFill>
                  <a:srgbClr val="231F20"/>
                </a:solidFill>
                <a:latin typeface="TT Commons Pro"/>
              </a:rPr>
              <a:t>Develop a complete "Digital Library" system.</a:t>
            </a:r>
          </a:p>
          <a:p>
            <a:pPr>
              <a:lnSpc>
                <a:spcPts val="4210"/>
              </a:lnSpc>
            </a:pPr>
            <a:endParaRPr lang="en-US" sz="3508" spc="126" dirty="0">
              <a:solidFill>
                <a:srgbClr val="231F20"/>
              </a:solidFill>
              <a:latin typeface="TT Commo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6510" y="5762034"/>
            <a:ext cx="4792662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Future 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3915672"/>
            <a:chOff x="0" y="0"/>
            <a:chExt cx="270933" cy="1031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1031288"/>
            </a:xfrm>
            <a:custGeom>
              <a:avLst/>
              <a:gdLst/>
              <a:ahLst/>
              <a:cxnLst/>
              <a:rect l="l" t="t" r="r" b="b"/>
              <a:pathLst>
                <a:path w="270933" h="1031288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6371328"/>
            <a:ext cx="1028700" cy="3915672"/>
            <a:chOff x="0" y="0"/>
            <a:chExt cx="270933" cy="10312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1031288"/>
            </a:xfrm>
            <a:custGeom>
              <a:avLst/>
              <a:gdLst/>
              <a:ahLst/>
              <a:cxnLst/>
              <a:rect l="l" t="t" r="r" b="b"/>
              <a:pathLst>
                <a:path w="270933" h="1031288">
                  <a:moveTo>
                    <a:pt x="0" y="0"/>
                  </a:moveTo>
                  <a:lnTo>
                    <a:pt x="270933" y="0"/>
                  </a:lnTo>
                  <a:lnTo>
                    <a:pt x="270933" y="1031288"/>
                  </a:lnTo>
                  <a:lnTo>
                    <a:pt x="0" y="1031288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3856170"/>
            <a:ext cx="18288000" cy="6616931"/>
          </a:xfrm>
          <a:custGeom>
            <a:avLst/>
            <a:gdLst/>
            <a:ahLst/>
            <a:cxnLst/>
            <a:rect l="l" t="t" r="r" b="b"/>
            <a:pathLst>
              <a:path w="18288000" h="6616931">
                <a:moveTo>
                  <a:pt x="0" y="0"/>
                </a:moveTo>
                <a:lnTo>
                  <a:pt x="18288000" y="0"/>
                </a:lnTo>
                <a:lnTo>
                  <a:pt x="18288000" y="6616931"/>
                </a:lnTo>
                <a:lnTo>
                  <a:pt x="0" y="6616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t="-10563" b="-10563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573121" y="2629259"/>
            <a:ext cx="9141759" cy="5028482"/>
            <a:chOff x="0" y="0"/>
            <a:chExt cx="2407706" cy="13243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07706" cy="1324374"/>
            </a:xfrm>
            <a:custGeom>
              <a:avLst/>
              <a:gdLst/>
              <a:ahLst/>
              <a:cxnLst/>
              <a:rect l="l" t="t" r="r" b="b"/>
              <a:pathLst>
                <a:path w="2407706" h="1324374">
                  <a:moveTo>
                    <a:pt x="0" y="0"/>
                  </a:moveTo>
                  <a:lnTo>
                    <a:pt x="2407706" y="0"/>
                  </a:lnTo>
                  <a:lnTo>
                    <a:pt x="2407706" y="1324374"/>
                  </a:lnTo>
                  <a:lnTo>
                    <a:pt x="0" y="1324374"/>
                  </a:lnTo>
                  <a:close/>
                </a:path>
              </a:pathLst>
            </a:custGeom>
            <a:solidFill>
              <a:srgbClr val="EEE2D0"/>
            </a:solidFill>
            <a:ln>
              <a:noFill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281740" y="3622421"/>
            <a:ext cx="9724520" cy="3023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6"/>
              </a:lnSpc>
            </a:pPr>
            <a:r>
              <a:rPr lang="en-US" sz="9800" spc="186">
                <a:solidFill>
                  <a:srgbClr val="96693C"/>
                </a:solidFill>
                <a:latin typeface="Loubag"/>
              </a:rPr>
              <a:t>Thank</a:t>
            </a:r>
          </a:p>
          <a:p>
            <a:pPr algn="ctr">
              <a:lnSpc>
                <a:spcPts val="11956"/>
              </a:lnSpc>
            </a:pPr>
            <a:r>
              <a:rPr lang="en-US" sz="9800" spc="186">
                <a:solidFill>
                  <a:srgbClr val="96693C"/>
                </a:solidFill>
                <a:latin typeface="Loubag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9125"/>
            <a:ext cx="2234223" cy="922718"/>
            <a:chOff x="0" y="0"/>
            <a:chExt cx="588437" cy="243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8437" cy="243021"/>
            </a:xfrm>
            <a:custGeom>
              <a:avLst/>
              <a:gdLst/>
              <a:ahLst/>
              <a:cxnLst/>
              <a:rect l="l" t="t" r="r" b="b"/>
              <a:pathLst>
                <a:path w="588437" h="243021">
                  <a:moveTo>
                    <a:pt x="0" y="0"/>
                  </a:moveTo>
                  <a:lnTo>
                    <a:pt x="588437" y="0"/>
                  </a:lnTo>
                  <a:lnTo>
                    <a:pt x="588437" y="243021"/>
                  </a:lnTo>
                  <a:lnTo>
                    <a:pt x="0" y="243021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8545252" y="4459501"/>
            <a:ext cx="19789698" cy="7160273"/>
          </a:xfrm>
          <a:custGeom>
            <a:avLst/>
            <a:gdLst/>
            <a:ahLst/>
            <a:cxnLst/>
            <a:rect l="l" t="t" r="r" b="b"/>
            <a:pathLst>
              <a:path w="19789698" h="7160273">
                <a:moveTo>
                  <a:pt x="0" y="0"/>
                </a:moveTo>
                <a:lnTo>
                  <a:pt x="19789698" y="0"/>
                </a:lnTo>
                <a:lnTo>
                  <a:pt x="19789698" y="7160273"/>
                </a:lnTo>
                <a:lnTo>
                  <a:pt x="0" y="716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34126" y="499296"/>
            <a:ext cx="687940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000" spc="113" dirty="0">
                <a:solidFill>
                  <a:srgbClr val="96693C"/>
                </a:solidFill>
                <a:latin typeface="Loubag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080" y="1729642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875" y="1729642"/>
            <a:ext cx="313722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>
                <a:solidFill>
                  <a:srgbClr val="96693C"/>
                </a:solidFill>
                <a:latin typeface="Loubag"/>
              </a:rPr>
              <a:t>Background: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080" y="4303362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9875" y="4303362"/>
            <a:ext cx="525247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>
                <a:solidFill>
                  <a:srgbClr val="96693C"/>
                </a:solidFill>
                <a:latin typeface="Loubag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9875" y="2415888"/>
            <a:ext cx="8734493" cy="172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Online research.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Manage the library's resources easier.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Diverse search methods.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67102" y="1720752"/>
            <a:ext cx="376963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High demand for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874" y="4989797"/>
            <a:ext cx="10704925" cy="1733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Time-consuming &amp; information overload.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Mistakes during managing resources of library.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The simple way for searching books.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0871" y="6896321"/>
            <a:ext cx="732795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3665" y="6896321"/>
            <a:ext cx="5252475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>
                <a:solidFill>
                  <a:srgbClr val="96693C"/>
                </a:solidFill>
                <a:latin typeface="Loubag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3665" y="7582756"/>
            <a:ext cx="11998935" cy="1874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5000"/>
              </a:lnSpc>
              <a:buFont typeface="Arial"/>
              <a:buChar char="•"/>
            </a:pPr>
            <a:r>
              <a:rPr lang="en-US" sz="3600" b="1" spc="129" dirty="0">
                <a:latin typeface="TT Commons Pro Bold" panose="020B0604020202020204" charset="0"/>
              </a:rPr>
              <a:t>Digital library</a:t>
            </a:r>
            <a:r>
              <a:rPr lang="en-US" sz="3600" b="1" spc="129" dirty="0">
                <a:latin typeface="TT Commons Pro"/>
              </a:rPr>
              <a:t> 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&amp; </a:t>
            </a:r>
            <a:r>
              <a:rPr lang="en-US" sz="3600" spc="129" dirty="0">
                <a:latin typeface="TT Commons Pro Bold" panose="020B0604020202020204" charset="0"/>
              </a:rPr>
              <a:t>admin dashboard 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systems.</a:t>
            </a:r>
          </a:p>
          <a:p>
            <a:pPr marL="777240" lvl="1" indent="-388620">
              <a:lnSpc>
                <a:spcPts val="5000"/>
              </a:lnSpc>
              <a:buFont typeface="Arial"/>
              <a:buChar char="•"/>
            </a:pPr>
            <a:r>
              <a:rPr lang="en-US" sz="3600" spc="129" dirty="0">
                <a:latin typeface="TT Commons Pro Bold" panose="020B0604020202020204" charset="0"/>
              </a:rPr>
              <a:t>Image searching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.</a:t>
            </a:r>
          </a:p>
          <a:p>
            <a:pPr marL="777240" lvl="1" indent="-388620">
              <a:lnSpc>
                <a:spcPts val="5000"/>
              </a:lnSpc>
              <a:buFont typeface="Arial"/>
              <a:buChar char="•"/>
            </a:pPr>
            <a:r>
              <a:rPr lang="en-US" sz="3600" spc="129" dirty="0">
                <a:latin typeface="TT Commons Pro Bold" panose="020B0604020202020204" charset="0"/>
              </a:rPr>
              <a:t>A machine learning model</a:t>
            </a:r>
            <a:r>
              <a:rPr lang="en-US" sz="3600" spc="129" dirty="0">
                <a:solidFill>
                  <a:srgbClr val="231F20"/>
                </a:solidFill>
                <a:latin typeface="TT Commons Pro Bold" panose="020B0604020202020204" charset="0"/>
              </a:rPr>
              <a:t> 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for finding similar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618" y="624330"/>
            <a:ext cx="17120764" cy="9038340"/>
            <a:chOff x="0" y="0"/>
            <a:chExt cx="4442803" cy="2345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2803" cy="2345430"/>
            </a:xfrm>
            <a:custGeom>
              <a:avLst/>
              <a:gdLst/>
              <a:ahLst/>
              <a:cxnLst/>
              <a:rect l="l" t="t" r="r" b="b"/>
              <a:pathLst>
                <a:path w="4442803" h="2345430">
                  <a:moveTo>
                    <a:pt x="0" y="0"/>
                  </a:moveTo>
                  <a:lnTo>
                    <a:pt x="4442803" y="0"/>
                  </a:lnTo>
                  <a:lnTo>
                    <a:pt x="4442803" y="2345430"/>
                  </a:lnTo>
                  <a:lnTo>
                    <a:pt x="0" y="2345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EEE2D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11807" cy="2135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1807" cy="2135564"/>
            </a:xfrm>
            <a:custGeom>
              <a:avLst/>
              <a:gdLst/>
              <a:ahLst/>
              <a:cxnLst/>
              <a:rect l="l" t="t" r="r" b="b"/>
              <a:pathLst>
                <a:path w="4211807" h="2135564">
                  <a:moveTo>
                    <a:pt x="0" y="0"/>
                  </a:moveTo>
                  <a:lnTo>
                    <a:pt x="4211807" y="0"/>
                  </a:lnTo>
                  <a:lnTo>
                    <a:pt x="4211807" y="2135564"/>
                  </a:lnTo>
                  <a:lnTo>
                    <a:pt x="0" y="2135564"/>
                  </a:lnTo>
                  <a:close/>
                </a:path>
              </a:pathLst>
            </a:custGeom>
            <a:solidFill>
              <a:srgbClr val="EEE2D0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5482971" cy="8229600"/>
            <a:chOff x="0" y="0"/>
            <a:chExt cx="7310628" cy="109728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1" r="31"/>
            <a:stretch>
              <a:fillRect/>
            </a:stretch>
          </p:blipFill>
          <p:spPr>
            <a:xfrm>
              <a:off x="0" y="0"/>
              <a:ext cx="7310628" cy="1097280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7170316" y="2324927"/>
            <a:ext cx="8842479" cy="107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39"/>
              </a:lnSpc>
            </a:pPr>
            <a:r>
              <a:rPr lang="en-US" sz="6999" spc="132" dirty="0">
                <a:solidFill>
                  <a:srgbClr val="96693C"/>
                </a:solidFill>
                <a:latin typeface="Loubag"/>
              </a:rPr>
              <a:t>Literature Review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89811" y="3939307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28713" y="3742678"/>
            <a:ext cx="8354287" cy="836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3600" spc="113" dirty="0">
                <a:solidFill>
                  <a:srgbClr val="96693C"/>
                </a:solidFill>
                <a:latin typeface="Loubag Bold" panose="020B0604020202020204" charset="0"/>
              </a:rPr>
              <a:t>Content-based image retrieval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9811" y="5016013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8713" y="5016013"/>
            <a:ext cx="7984082" cy="55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Summary research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2411"/>
            <a:ext cx="2050400" cy="922718"/>
            <a:chOff x="0" y="0"/>
            <a:chExt cx="540023" cy="243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023" cy="243021"/>
            </a:xfrm>
            <a:custGeom>
              <a:avLst/>
              <a:gdLst/>
              <a:ahLst/>
              <a:cxnLst/>
              <a:rect l="l" t="t" r="r" b="b"/>
              <a:pathLst>
                <a:path w="540023" h="243021">
                  <a:moveTo>
                    <a:pt x="0" y="0"/>
                  </a:moveTo>
                  <a:lnTo>
                    <a:pt x="540023" y="0"/>
                  </a:lnTo>
                  <a:lnTo>
                    <a:pt x="540023" y="243021"/>
                  </a:lnTo>
                  <a:lnTo>
                    <a:pt x="0" y="243021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73600" y="487394"/>
            <a:ext cx="764796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000" spc="113" dirty="0">
                <a:solidFill>
                  <a:srgbClr val="96693C"/>
                </a:solidFill>
                <a:latin typeface="Loubag"/>
              </a:rPr>
              <a:t>Literature Review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7693066" y="4494883"/>
            <a:ext cx="19789698" cy="7160273"/>
          </a:xfrm>
          <a:custGeom>
            <a:avLst/>
            <a:gdLst/>
            <a:ahLst/>
            <a:cxnLst/>
            <a:rect l="l" t="t" r="r" b="b"/>
            <a:pathLst>
              <a:path w="19789698" h="7160273">
                <a:moveTo>
                  <a:pt x="0" y="0"/>
                </a:moveTo>
                <a:lnTo>
                  <a:pt x="19789698" y="0"/>
                </a:lnTo>
                <a:lnTo>
                  <a:pt x="19789698" y="7160273"/>
                </a:lnTo>
                <a:lnTo>
                  <a:pt x="0" y="716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36770" y="2324589"/>
            <a:ext cx="884383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Digital Library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0387" y="3122038"/>
            <a:ext cx="8663319" cy="1725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Space and document savings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Easy search and access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Diversification of information sources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770" y="5489914"/>
            <a:ext cx="8843831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9"/>
              </a:lnSpc>
            </a:pPr>
            <a:r>
              <a:rPr lang="en-US" sz="3999" spc="75">
                <a:solidFill>
                  <a:srgbClr val="96693C"/>
                </a:solidFill>
                <a:latin typeface="Loubag"/>
              </a:rPr>
              <a:t>Finding Similar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281" y="6333991"/>
            <a:ext cx="12189119" cy="23065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Efficient image retrieval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Enhanced user experience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This thesis chooses </a:t>
            </a:r>
            <a:r>
              <a:rPr lang="en-US" sz="3600" spc="129" dirty="0">
                <a:solidFill>
                  <a:srgbClr val="231F20"/>
                </a:solidFill>
                <a:latin typeface="TT Commons Pro Bold Italics"/>
              </a:rPr>
              <a:t>Content-based image retrieval (CBIR)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 as the main option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28700"/>
            <a:ext cx="2264311" cy="1058545"/>
            <a:chOff x="0" y="0"/>
            <a:chExt cx="596362" cy="278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362" cy="278794"/>
            </a:xfrm>
            <a:custGeom>
              <a:avLst/>
              <a:gdLst/>
              <a:ahLst/>
              <a:cxnLst/>
              <a:rect l="l" t="t" r="r" b="b"/>
              <a:pathLst>
                <a:path w="596362" h="278794">
                  <a:moveTo>
                    <a:pt x="0" y="0"/>
                  </a:moveTo>
                  <a:lnTo>
                    <a:pt x="596362" y="0"/>
                  </a:lnTo>
                  <a:lnTo>
                    <a:pt x="596362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1395" y="1159510"/>
            <a:ext cx="7761560" cy="927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000" spc="113" dirty="0">
                <a:solidFill>
                  <a:srgbClr val="96693C"/>
                </a:solidFill>
                <a:latin typeface="Loubag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14779" y="3509221"/>
            <a:ext cx="1194148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Utilizes computer vision algorithms to retrieve images based on their content (color, shape, texture, </a:t>
            </a:r>
            <a:r>
              <a:rPr lang="en-US" sz="3600" spc="129" dirty="0" err="1">
                <a:solidFill>
                  <a:srgbClr val="231F20"/>
                </a:solidFill>
                <a:latin typeface="TT Commons Pro"/>
              </a:rPr>
              <a:t>etc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)</a:t>
            </a:r>
          </a:p>
        </p:txBody>
      </p:sp>
      <p:sp>
        <p:nvSpPr>
          <p:cNvPr id="8" name="Freeform 8"/>
          <p:cNvSpPr/>
          <p:nvPr/>
        </p:nvSpPr>
        <p:spPr>
          <a:xfrm rot="-5400000">
            <a:off x="7693066" y="4494883"/>
            <a:ext cx="19789698" cy="7160273"/>
          </a:xfrm>
          <a:custGeom>
            <a:avLst/>
            <a:gdLst/>
            <a:ahLst/>
            <a:cxnLst/>
            <a:rect l="l" t="t" r="r" b="b"/>
            <a:pathLst>
              <a:path w="19789698" h="7160273">
                <a:moveTo>
                  <a:pt x="0" y="0"/>
                </a:moveTo>
                <a:lnTo>
                  <a:pt x="19789698" y="0"/>
                </a:lnTo>
                <a:lnTo>
                  <a:pt x="19789698" y="7160273"/>
                </a:lnTo>
                <a:lnTo>
                  <a:pt x="0" y="716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14779" y="5137729"/>
            <a:ext cx="1194148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Searches large databases for images that closely match the query image.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6771" y="6855856"/>
            <a:ext cx="5359230" cy="618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9"/>
              </a:lnSpc>
            </a:pPr>
            <a:r>
              <a:rPr lang="en-US" sz="3999" spc="75" dirty="0">
                <a:solidFill>
                  <a:srgbClr val="96693C"/>
                </a:solidFill>
                <a:latin typeface="Loubag"/>
              </a:rPr>
              <a:t>Application of CBIR</a:t>
            </a:r>
          </a:p>
        </p:txBody>
      </p:sp>
      <p:sp>
        <p:nvSpPr>
          <p:cNvPr id="12" name="Freeform 12"/>
          <p:cNvSpPr/>
          <p:nvPr/>
        </p:nvSpPr>
        <p:spPr>
          <a:xfrm>
            <a:off x="2265517" y="7912498"/>
            <a:ext cx="397949" cy="377554"/>
          </a:xfrm>
          <a:custGeom>
            <a:avLst/>
            <a:gdLst/>
            <a:ahLst/>
            <a:cxnLst/>
            <a:rect l="l" t="t" r="r" b="b"/>
            <a:pathLst>
              <a:path w="397949" h="377554">
                <a:moveTo>
                  <a:pt x="0" y="0"/>
                </a:moveTo>
                <a:lnTo>
                  <a:pt x="397949" y="0"/>
                </a:lnTo>
                <a:lnTo>
                  <a:pt x="397949" y="377554"/>
                </a:lnTo>
                <a:lnTo>
                  <a:pt x="0" y="3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76512" y="7839338"/>
            <a:ext cx="1022988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Crime prevention, medicine, historical research, and biodiversity information systems 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79A72B4-624D-4207-AEB3-E5776EE8CE71}"/>
              </a:ext>
            </a:extLst>
          </p:cNvPr>
          <p:cNvSpPr txBox="1"/>
          <p:nvPr/>
        </p:nvSpPr>
        <p:spPr>
          <a:xfrm>
            <a:off x="749386" y="2478670"/>
            <a:ext cx="10693229" cy="851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4000" spc="113" dirty="0">
                <a:solidFill>
                  <a:srgbClr val="96693C"/>
                </a:solidFill>
                <a:latin typeface="Loubag"/>
              </a:rPr>
              <a:t>Content-based image retrieval (CBIR)</a:t>
            </a: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A0E257D5-2956-4771-A5A8-44656DB12AA8}"/>
              </a:ext>
            </a:extLst>
          </p:cNvPr>
          <p:cNvSpPr/>
          <p:nvPr/>
        </p:nvSpPr>
        <p:spPr>
          <a:xfrm>
            <a:off x="2264310" y="5242656"/>
            <a:ext cx="397949" cy="377554"/>
          </a:xfrm>
          <a:custGeom>
            <a:avLst/>
            <a:gdLst/>
            <a:ahLst/>
            <a:cxnLst/>
            <a:rect l="l" t="t" r="r" b="b"/>
            <a:pathLst>
              <a:path w="397949" h="377554">
                <a:moveTo>
                  <a:pt x="0" y="0"/>
                </a:moveTo>
                <a:lnTo>
                  <a:pt x="397949" y="0"/>
                </a:lnTo>
                <a:lnTo>
                  <a:pt x="397949" y="377554"/>
                </a:lnTo>
                <a:lnTo>
                  <a:pt x="0" y="3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223836FC-4A9B-416E-B5D3-6A2D7625649C}"/>
              </a:ext>
            </a:extLst>
          </p:cNvPr>
          <p:cNvSpPr/>
          <p:nvPr/>
        </p:nvSpPr>
        <p:spPr>
          <a:xfrm>
            <a:off x="2264311" y="3618830"/>
            <a:ext cx="397949" cy="377554"/>
          </a:xfrm>
          <a:custGeom>
            <a:avLst/>
            <a:gdLst/>
            <a:ahLst/>
            <a:cxnLst/>
            <a:rect l="l" t="t" r="r" b="b"/>
            <a:pathLst>
              <a:path w="397949" h="377554">
                <a:moveTo>
                  <a:pt x="0" y="0"/>
                </a:moveTo>
                <a:lnTo>
                  <a:pt x="397949" y="0"/>
                </a:lnTo>
                <a:lnTo>
                  <a:pt x="397949" y="377554"/>
                </a:lnTo>
                <a:lnTo>
                  <a:pt x="0" y="3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687596"/>
              </p:ext>
            </p:extLst>
          </p:nvPr>
        </p:nvGraphicFramePr>
        <p:xfrm>
          <a:off x="6019800" y="852438"/>
          <a:ext cx="11846533" cy="8265679"/>
        </p:xfrm>
        <a:graphic>
          <a:graphicData uri="http://schemas.openxmlformats.org/drawingml/2006/table">
            <a:tbl>
              <a:tblPr/>
              <a:tblGrid>
                <a:gridCol w="3124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8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3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0835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 Bold" panose="020B0604020202020204" charset="0"/>
                        </a:rPr>
                        <a:t>  Features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 Bold" panose="020B0604020202020204" charset="0"/>
                        </a:rPr>
                        <a:t>This thesis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13">
                <a:tc rowSpan="3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Latif, A., Rasheed, A., Sajid,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Loubag"/>
                        </a:rPr>
                        <a:t>etc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[1]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Convolutional Neural Network (CNN)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0000"/>
                          </a:solidFill>
                          <a:ea typeface="Loubag"/>
                        </a:rPr>
                        <a:t>☒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  <a:p>
                      <a:pPr>
                        <a:lnSpc>
                          <a:spcPts val="855"/>
                        </a:lnSpc>
                      </a:pPr>
                      <a:r>
                        <a:rPr lang="en-US" sz="611" dirty="0">
                          <a:solidFill>
                            <a:srgbClr val="000000"/>
                          </a:solidFill>
                          <a:latin typeface="Loubag"/>
                        </a:rPr>
                        <a:t>   </a:t>
                      </a: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544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Latif, A., Rasheed, A., Sajid, etc [31]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Autoencoders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Loubag"/>
                        </a:rPr>
                        <a:t>☐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342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Latif, A., Rasheed, A., Sajid, etc [31]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Generative Adversarial Networks (GAN).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ea typeface="Loubag"/>
                        </a:rPr>
                        <a:t>☐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489">
                <a:tc rowSpan="3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Muhammad  Imran Razzak [2]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Loubag"/>
                        </a:rPr>
                        <a:t>LeNet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Loubag"/>
                        </a:rPr>
                        <a:t>☐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798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Muhammad  Imran Razzak [33]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Loubag"/>
                        </a:rPr>
                        <a:t>ResNet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Loubag"/>
                        </a:rPr>
                        <a:t>☐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1434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Muhammad  Imran Razzak [33]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Loubag"/>
                        </a:rPr>
                        <a:t>VGGNet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0000"/>
                          </a:solidFill>
                          <a:ea typeface="Loubag"/>
                        </a:rPr>
                        <a:t>☒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798">
                <a:tc rowSpan="3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A.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Loubag"/>
                        </a:rPr>
                        <a:t>Alzu’bi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, A. Amira </a:t>
                      </a:r>
                      <a:r>
                        <a:rPr lang="en-US" sz="1999" dirty="0" err="1">
                          <a:solidFill>
                            <a:srgbClr val="000000"/>
                          </a:solidFill>
                          <a:latin typeface="Loubag"/>
                        </a:rPr>
                        <a:t>và</a:t>
                      </a: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N. Ramzan [3]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Euclidean distance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0000"/>
                          </a:solidFill>
                          <a:ea typeface="Loubag"/>
                        </a:rPr>
                        <a:t>☒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5798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A. Alzu’bi, A. Amira và N. Ramzan [32]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Cosine Similarity  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ea typeface="Loubag"/>
                        </a:rPr>
                        <a:t>☐</a:t>
                      </a:r>
                      <a:endParaRPr lang="en-US" sz="110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201">
                <a:tc v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A. Alzu’bi, A. Amira và N. Ramzan [32]</a:t>
                      </a:r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Loubag"/>
                        </a:rPr>
                        <a:t>  </a:t>
                      </a:r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Loubag"/>
                        </a:rPr>
                        <a:t>Chi-square distance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ea typeface="Loubag"/>
                        </a:rPr>
                        <a:t>☐</a:t>
                      </a:r>
                      <a:endParaRPr lang="en-US" sz="1100" dirty="0"/>
                    </a:p>
                  </a:txBody>
                  <a:tcPr marL="95250" marR="95250" marT="95250" marB="95250" anchor="ctr">
                    <a:lnL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3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9">
            <a:extLst>
              <a:ext uri="{FF2B5EF4-FFF2-40B4-BE49-F238E27FC236}">
                <a16:creationId xmlns:a16="http://schemas.microsoft.com/office/drawing/2014/main" id="{3B95798C-C3B4-46BB-88D8-E1F9CD437D9B}"/>
              </a:ext>
            </a:extLst>
          </p:cNvPr>
          <p:cNvSpPr txBox="1"/>
          <p:nvPr/>
        </p:nvSpPr>
        <p:spPr>
          <a:xfrm>
            <a:off x="6172199" y="1285682"/>
            <a:ext cx="2819399" cy="518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2800" spc="66" dirty="0">
                <a:solidFill>
                  <a:srgbClr val="96693C"/>
                </a:solidFill>
                <a:latin typeface="Loubag"/>
              </a:rPr>
              <a:t>Related Works</a:t>
            </a: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81117A8A-41D7-4A7A-9F83-9F8585F0E2E3}"/>
              </a:ext>
            </a:extLst>
          </p:cNvPr>
          <p:cNvGrpSpPr/>
          <p:nvPr/>
        </p:nvGrpSpPr>
        <p:grpSpPr>
          <a:xfrm>
            <a:off x="1" y="222167"/>
            <a:ext cx="762000" cy="1058545"/>
            <a:chOff x="0" y="0"/>
            <a:chExt cx="596362" cy="278794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7CF03AB6-75B4-4F95-9917-B19FC85EF44B}"/>
                </a:ext>
              </a:extLst>
            </p:cNvPr>
            <p:cNvSpPr/>
            <p:nvPr/>
          </p:nvSpPr>
          <p:spPr>
            <a:xfrm>
              <a:off x="0" y="0"/>
              <a:ext cx="596362" cy="278794"/>
            </a:xfrm>
            <a:custGeom>
              <a:avLst/>
              <a:gdLst/>
              <a:ahLst/>
              <a:cxnLst/>
              <a:rect l="l" t="t" r="r" b="b"/>
              <a:pathLst>
                <a:path w="596362" h="278794">
                  <a:moveTo>
                    <a:pt x="0" y="0"/>
                  </a:moveTo>
                  <a:lnTo>
                    <a:pt x="596362" y="0"/>
                  </a:lnTo>
                  <a:lnTo>
                    <a:pt x="596362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86005469-436A-4A9F-BDF6-CD98B1F0F2DB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0A7A5FD2-D76D-49F7-BC54-02D326C88211}"/>
              </a:ext>
            </a:extLst>
          </p:cNvPr>
          <p:cNvSpPr txBox="1"/>
          <p:nvPr/>
        </p:nvSpPr>
        <p:spPr>
          <a:xfrm>
            <a:off x="895351" y="253502"/>
            <a:ext cx="6143954" cy="832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3500" spc="113" dirty="0">
                <a:solidFill>
                  <a:srgbClr val="96693C"/>
                </a:solidFill>
                <a:latin typeface="Loubag"/>
              </a:rPr>
              <a:t>Literature Review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31F3D8DD-7D79-44D9-9AEF-0D350DA9989B}"/>
              </a:ext>
            </a:extLst>
          </p:cNvPr>
          <p:cNvSpPr txBox="1"/>
          <p:nvPr/>
        </p:nvSpPr>
        <p:spPr>
          <a:xfrm>
            <a:off x="-6626" y="2427051"/>
            <a:ext cx="6019800" cy="5432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320"/>
              </a:lnSpc>
              <a:buAutoNum type="arabicPeriod"/>
            </a:pPr>
            <a:r>
              <a:rPr lang="en-US" sz="1700" dirty="0"/>
              <a:t>Latif, A., Rasheed, A., Sajid, U., Ahmed, J., Ali, N., </a:t>
            </a:r>
            <a:r>
              <a:rPr lang="en-US" sz="1700" dirty="0" err="1"/>
              <a:t>Ratyal</a:t>
            </a:r>
            <a:r>
              <a:rPr lang="en-US" sz="1700" dirty="0"/>
              <a:t>, N. I., ... &amp; Khalil, T. (2019). Content-based image retrieval and feature extraction: a comprehensive review. </a:t>
            </a:r>
            <a:r>
              <a:rPr lang="en-US" sz="1700" i="1" dirty="0"/>
              <a:t>Mathematical problems in engineering</a:t>
            </a:r>
            <a:r>
              <a:rPr lang="en-US" sz="1700" dirty="0"/>
              <a:t>, </a:t>
            </a:r>
            <a:r>
              <a:rPr lang="en-US" sz="1700" i="1" dirty="0"/>
              <a:t>2019</a:t>
            </a:r>
            <a:r>
              <a:rPr lang="en-US" sz="1700" dirty="0"/>
              <a:t>.</a:t>
            </a:r>
          </a:p>
          <a:p>
            <a:pPr marL="342900" indent="-342900">
              <a:lnSpc>
                <a:spcPts val="4320"/>
              </a:lnSpc>
              <a:buAutoNum type="arabicPeriod"/>
            </a:pPr>
            <a:r>
              <a:rPr lang="en-US" sz="1700" dirty="0"/>
              <a:t>Razzak, M. I., </a:t>
            </a:r>
            <a:r>
              <a:rPr lang="en-US" sz="1700" dirty="0" err="1"/>
              <a:t>Naz</a:t>
            </a:r>
            <a:r>
              <a:rPr lang="en-US" sz="1700" dirty="0"/>
              <a:t>, S., &amp; </a:t>
            </a:r>
            <a:r>
              <a:rPr lang="en-US" sz="1700" dirty="0" err="1"/>
              <a:t>Zaib</a:t>
            </a:r>
            <a:r>
              <a:rPr lang="en-US" sz="1700" dirty="0"/>
              <a:t>, A. (2018). Deep Convolutional Neural Networks for CBIR: A Survey. Journal of Computer Science and Technology, 33(1), 11-30 </a:t>
            </a:r>
          </a:p>
          <a:p>
            <a:pPr marL="342900" indent="-342900">
              <a:lnSpc>
                <a:spcPts val="4320"/>
              </a:lnSpc>
              <a:buAutoNum type="arabicPeriod"/>
            </a:pPr>
            <a:r>
              <a:rPr lang="en-US" sz="1700" dirty="0" err="1"/>
              <a:t>Alzu’bi</a:t>
            </a:r>
            <a:r>
              <a:rPr lang="en-US" sz="1700" dirty="0"/>
              <a:t>, A., Amira, A., &amp; Ramzan, N. (2015). Semantic content-based image retrieval: A comprehensive study. Journal of Visual Communication and Image Representation, 32, 20-54 </a:t>
            </a:r>
            <a:endParaRPr lang="en-US" sz="1700" spc="129" dirty="0">
              <a:solidFill>
                <a:srgbClr val="231F20"/>
              </a:solidFill>
              <a:latin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A7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3618" y="624330"/>
            <a:ext cx="17120764" cy="9038340"/>
            <a:chOff x="0" y="0"/>
            <a:chExt cx="4442803" cy="2345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2803" cy="2345430"/>
            </a:xfrm>
            <a:custGeom>
              <a:avLst/>
              <a:gdLst/>
              <a:ahLst/>
              <a:cxnLst/>
              <a:rect l="l" t="t" r="r" b="b"/>
              <a:pathLst>
                <a:path w="4442803" h="2345430">
                  <a:moveTo>
                    <a:pt x="0" y="0"/>
                  </a:moveTo>
                  <a:lnTo>
                    <a:pt x="4442803" y="0"/>
                  </a:lnTo>
                  <a:lnTo>
                    <a:pt x="4442803" y="2345430"/>
                  </a:lnTo>
                  <a:lnTo>
                    <a:pt x="0" y="2345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EEE2D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11807" cy="21355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11807" cy="2135564"/>
            </a:xfrm>
            <a:custGeom>
              <a:avLst/>
              <a:gdLst/>
              <a:ahLst/>
              <a:cxnLst/>
              <a:rect l="l" t="t" r="r" b="b"/>
              <a:pathLst>
                <a:path w="4211807" h="2135564">
                  <a:moveTo>
                    <a:pt x="0" y="0"/>
                  </a:moveTo>
                  <a:lnTo>
                    <a:pt x="4211807" y="0"/>
                  </a:lnTo>
                  <a:lnTo>
                    <a:pt x="4211807" y="2135564"/>
                  </a:lnTo>
                  <a:lnTo>
                    <a:pt x="0" y="2135564"/>
                  </a:lnTo>
                  <a:close/>
                </a:path>
              </a:pathLst>
            </a:custGeom>
            <a:solidFill>
              <a:srgbClr val="EEE2D0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86600" y="1959353"/>
            <a:ext cx="9968582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000" spc="113" dirty="0">
                <a:solidFill>
                  <a:srgbClr val="96693C"/>
                </a:solidFill>
                <a:latin typeface="Loubag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68854" y="5481354"/>
            <a:ext cx="559268" cy="5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8122" y="5481354"/>
            <a:ext cx="4706022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System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68854" y="7634766"/>
            <a:ext cx="559268" cy="5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28122" y="7634766"/>
            <a:ext cx="6329242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Machine Learning Model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8854" y="6558060"/>
            <a:ext cx="559268" cy="5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28122" y="6558060"/>
            <a:ext cx="5916160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System Design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28700" y="1028700"/>
            <a:ext cx="5482971" cy="8229600"/>
            <a:chOff x="0" y="0"/>
            <a:chExt cx="7310628" cy="109728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 l="37018" r="37018"/>
            <a:stretch>
              <a:fillRect/>
            </a:stretch>
          </p:blipFill>
          <p:spPr>
            <a:xfrm>
              <a:off x="0" y="0"/>
              <a:ext cx="7310628" cy="1097280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028700" y="1028700"/>
            <a:ext cx="5482971" cy="8229600"/>
            <a:chOff x="0" y="0"/>
            <a:chExt cx="7310628" cy="109728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/>
            <a:srcRect l="31" r="31"/>
            <a:stretch>
              <a:fillRect/>
            </a:stretch>
          </p:blipFill>
          <p:spPr>
            <a:xfrm>
              <a:off x="0" y="0"/>
              <a:ext cx="7310628" cy="10972800"/>
            </a:xfrm>
            <a:prstGeom prst="rect">
              <a:avLst/>
            </a:prstGeom>
          </p:spPr>
        </p:pic>
      </p:grpSp>
      <p:sp>
        <p:nvSpPr>
          <p:cNvPr id="19" name="TextBox 9">
            <a:extLst>
              <a:ext uri="{FF2B5EF4-FFF2-40B4-BE49-F238E27FC236}">
                <a16:creationId xmlns:a16="http://schemas.microsoft.com/office/drawing/2014/main" id="{C2DB30BF-C396-4D7F-869A-57B67D7EC5DB}"/>
              </a:ext>
            </a:extLst>
          </p:cNvPr>
          <p:cNvSpPr txBox="1"/>
          <p:nvPr/>
        </p:nvSpPr>
        <p:spPr>
          <a:xfrm>
            <a:off x="7868855" y="3310202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1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AEDB1EC3-8E59-44B5-BB97-C2B6C939F99B}"/>
              </a:ext>
            </a:extLst>
          </p:cNvPr>
          <p:cNvSpPr txBox="1"/>
          <p:nvPr/>
        </p:nvSpPr>
        <p:spPr>
          <a:xfrm>
            <a:off x="8428122" y="3310202"/>
            <a:ext cx="8183477" cy="557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Convolutional Neural Networks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61696CA5-A5AD-4CB7-9FDD-271657AFC404}"/>
              </a:ext>
            </a:extLst>
          </p:cNvPr>
          <p:cNvSpPr txBox="1"/>
          <p:nvPr/>
        </p:nvSpPr>
        <p:spPr>
          <a:xfrm>
            <a:off x="7868855" y="4386908"/>
            <a:ext cx="559268" cy="54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>
                <a:solidFill>
                  <a:srgbClr val="96693C"/>
                </a:solidFill>
                <a:latin typeface="Loubag Bold"/>
              </a:rPr>
              <a:t>2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CC0C9F43-B8EF-4689-AEEC-AE29B4A980EA}"/>
              </a:ext>
            </a:extLst>
          </p:cNvPr>
          <p:cNvSpPr txBox="1"/>
          <p:nvPr/>
        </p:nvSpPr>
        <p:spPr>
          <a:xfrm>
            <a:off x="8428123" y="4386908"/>
            <a:ext cx="5916160" cy="5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92"/>
              </a:lnSpc>
            </a:pPr>
            <a:r>
              <a:rPr lang="en-US" sz="3600" spc="68" dirty="0">
                <a:solidFill>
                  <a:srgbClr val="96693C"/>
                </a:solidFill>
                <a:latin typeface="Loubag Bold"/>
              </a:rPr>
              <a:t>VGG16 &amp; KNN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2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97718"/>
            <a:ext cx="2264311" cy="1058545"/>
            <a:chOff x="0" y="0"/>
            <a:chExt cx="596362" cy="278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362" cy="278794"/>
            </a:xfrm>
            <a:custGeom>
              <a:avLst/>
              <a:gdLst/>
              <a:ahLst/>
              <a:cxnLst/>
              <a:rect l="l" t="t" r="r" b="b"/>
              <a:pathLst>
                <a:path w="596362" h="278794">
                  <a:moveTo>
                    <a:pt x="0" y="0"/>
                  </a:moveTo>
                  <a:lnTo>
                    <a:pt x="596362" y="0"/>
                  </a:lnTo>
                  <a:lnTo>
                    <a:pt x="596362" y="278794"/>
                  </a:lnTo>
                  <a:lnTo>
                    <a:pt x="0" y="278794"/>
                  </a:lnTo>
                  <a:close/>
                </a:path>
              </a:pathLst>
            </a:custGeom>
            <a:solidFill>
              <a:srgbClr val="96693C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01045" y="628528"/>
            <a:ext cx="10075105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000" spc="113" dirty="0">
                <a:solidFill>
                  <a:srgbClr val="96693C"/>
                </a:solidFill>
                <a:latin typeface="Loubag"/>
              </a:rPr>
              <a:t>Methodology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7693066" y="4494883"/>
            <a:ext cx="19789698" cy="7160273"/>
          </a:xfrm>
          <a:custGeom>
            <a:avLst/>
            <a:gdLst/>
            <a:ahLst/>
            <a:cxnLst/>
            <a:rect l="l" t="t" r="r" b="b"/>
            <a:pathLst>
              <a:path w="19789698" h="7160273">
                <a:moveTo>
                  <a:pt x="0" y="0"/>
                </a:moveTo>
                <a:lnTo>
                  <a:pt x="19789698" y="0"/>
                </a:lnTo>
                <a:lnTo>
                  <a:pt x="19789698" y="7160273"/>
                </a:lnTo>
                <a:lnTo>
                  <a:pt x="0" y="716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71622" y="2027413"/>
            <a:ext cx="10137327" cy="52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 dirty="0">
                <a:solidFill>
                  <a:srgbClr val="96693C"/>
                </a:solidFill>
                <a:latin typeface="Loubag"/>
              </a:rPr>
              <a:t>Convolutional Neural Network (CNN)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481" y="2731370"/>
            <a:ext cx="10752319" cy="1768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0" lvl="1" indent="-388620">
              <a:lnSpc>
                <a:spcPts val="4700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Famous for image processing and analysis.</a:t>
            </a:r>
          </a:p>
          <a:p>
            <a:pPr marL="777240" lvl="1" indent="-388620">
              <a:lnSpc>
                <a:spcPts val="4700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Learn features by using convolutional layers.</a:t>
            </a:r>
          </a:p>
          <a:p>
            <a:pPr marL="777240" lvl="1" indent="-388620">
              <a:lnSpc>
                <a:spcPts val="4700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Achieved high accuracy on ImageNet datasets.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623" y="5001047"/>
            <a:ext cx="5068664" cy="544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</a:pPr>
            <a:r>
              <a:rPr lang="en-US" sz="3500" spc="66" dirty="0">
                <a:solidFill>
                  <a:srgbClr val="96693C"/>
                </a:solidFill>
                <a:latin typeface="Loubag"/>
              </a:rPr>
              <a:t>Structure of CNN [1]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481" y="5839882"/>
            <a:ext cx="6060191" cy="2306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Convolutional layer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Activation layer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Pooling layer</a:t>
            </a:r>
          </a:p>
          <a:p>
            <a:pPr marL="777240" lvl="1" indent="-388620">
              <a:lnSpc>
                <a:spcPts val="4608"/>
              </a:lnSpc>
              <a:buFont typeface="Arial"/>
              <a:buChar char="•"/>
            </a:pP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Fully-connected layer</a:t>
            </a:r>
          </a:p>
        </p:txBody>
      </p:sp>
      <p:sp>
        <p:nvSpPr>
          <p:cNvPr id="11" name="Freeform 11"/>
          <p:cNvSpPr/>
          <p:nvPr/>
        </p:nvSpPr>
        <p:spPr>
          <a:xfrm>
            <a:off x="7738597" y="4774216"/>
            <a:ext cx="9782751" cy="4249074"/>
          </a:xfrm>
          <a:custGeom>
            <a:avLst/>
            <a:gdLst/>
            <a:ahLst/>
            <a:cxnLst/>
            <a:rect l="l" t="t" r="r" b="b"/>
            <a:pathLst>
              <a:path w="9782751" h="4249074">
                <a:moveTo>
                  <a:pt x="0" y="0"/>
                </a:moveTo>
                <a:lnTo>
                  <a:pt x="9782751" y="0"/>
                </a:lnTo>
                <a:lnTo>
                  <a:pt x="9782751" y="4249074"/>
                </a:lnTo>
                <a:lnTo>
                  <a:pt x="0" y="4249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3B94AA33-CBBC-46B9-9A29-D958CCA3620B}"/>
              </a:ext>
            </a:extLst>
          </p:cNvPr>
          <p:cNvSpPr txBox="1"/>
          <p:nvPr/>
        </p:nvSpPr>
        <p:spPr>
          <a:xfrm>
            <a:off x="15240" y="8705067"/>
            <a:ext cx="7834178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pc="129" dirty="0">
                <a:solidFill>
                  <a:srgbClr val="231F20"/>
                </a:solidFill>
                <a:latin typeface="TT Commons Pro"/>
              </a:rPr>
              <a:t>1.</a:t>
            </a:r>
            <a:r>
              <a:rPr lang="en-US" sz="3600" spc="129" dirty="0">
                <a:solidFill>
                  <a:srgbClr val="231F20"/>
                </a:solidFill>
                <a:latin typeface="TT Commons Pro"/>
              </a:rPr>
              <a:t> </a:t>
            </a:r>
            <a:r>
              <a:rPr lang="en-US" dirty="0" err="1"/>
              <a:t>Albawi</a:t>
            </a:r>
            <a:r>
              <a:rPr lang="en-US" dirty="0"/>
              <a:t>, S., Mohammed, T. A., &amp; Al-</a:t>
            </a:r>
            <a:r>
              <a:rPr lang="en-US" dirty="0" err="1"/>
              <a:t>Zawi</a:t>
            </a:r>
            <a:r>
              <a:rPr lang="en-US" dirty="0"/>
              <a:t>, S. (2017, August). Understanding of a</a:t>
            </a:r>
            <a:br>
              <a:rPr lang="en-US" dirty="0"/>
            </a:br>
            <a:r>
              <a:rPr lang="en-US" dirty="0"/>
              <a:t>convolutional neural network. In </a:t>
            </a:r>
            <a:r>
              <a:rPr lang="en-US" i="1" dirty="0"/>
              <a:t>2017 international conference on engineering and</a:t>
            </a:r>
            <a:br>
              <a:rPr lang="en-US" i="1" dirty="0"/>
            </a:br>
            <a:r>
              <a:rPr lang="en-US" i="1" dirty="0"/>
              <a:t>technology (ICET) </a:t>
            </a:r>
            <a:r>
              <a:rPr lang="en-US" dirty="0"/>
              <a:t>(pp. 1-6). </a:t>
            </a:r>
            <a:r>
              <a:rPr lang="en-US" dirty="0" err="1"/>
              <a:t>Ieee</a:t>
            </a:r>
            <a:r>
              <a:rPr lang="en-US" sz="3600" dirty="0"/>
              <a:t> </a:t>
            </a:r>
            <a:endParaRPr lang="en-US" sz="3600" spc="129" dirty="0">
              <a:solidFill>
                <a:srgbClr val="231F20"/>
              </a:solidFill>
              <a:latin typeface="TT Commo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949</Words>
  <Application>Microsoft Office PowerPoint</Application>
  <PresentationFormat>Custom</PresentationFormat>
  <Paragraphs>205</Paragraphs>
  <Slides>27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Courier New</vt:lpstr>
      <vt:lpstr>Arial</vt:lpstr>
      <vt:lpstr>Loubag</vt:lpstr>
      <vt:lpstr>Loubag Bold</vt:lpstr>
      <vt:lpstr>TT Commons Pro Bold</vt:lpstr>
      <vt:lpstr>TT Commons Pro Bold Italics</vt:lpstr>
      <vt:lpstr>TT Commons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Presentation_DoDongQuan</dc:title>
  <cp:lastModifiedBy>DO DONG QUAN</cp:lastModifiedBy>
  <cp:revision>74</cp:revision>
  <dcterms:created xsi:type="dcterms:W3CDTF">2006-08-16T00:00:00Z</dcterms:created>
  <dcterms:modified xsi:type="dcterms:W3CDTF">2023-06-20T04:07:22Z</dcterms:modified>
  <dc:identifier>DAFj7umshf0</dc:identifier>
</cp:coreProperties>
</file>